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58" r:id="rId3"/>
    <p:sldId id="268" r:id="rId4"/>
    <p:sldId id="287" r:id="rId5"/>
    <p:sldId id="260" r:id="rId6"/>
    <p:sldId id="283" r:id="rId7"/>
    <p:sldId id="284" r:id="rId8"/>
    <p:sldId id="269" r:id="rId9"/>
    <p:sldId id="282" r:id="rId10"/>
    <p:sldId id="285" r:id="rId11"/>
    <p:sldId id="286" r:id="rId12"/>
    <p:sldId id="288" r:id="rId13"/>
    <p:sldId id="289" r:id="rId14"/>
    <p:sldId id="290" r:id="rId15"/>
    <p:sldId id="263" r:id="rId16"/>
    <p:sldId id="296" r:id="rId17"/>
    <p:sldId id="295" r:id="rId18"/>
    <p:sldId id="294" r:id="rId19"/>
    <p:sldId id="297" r:id="rId20"/>
    <p:sldId id="291" r:id="rId21"/>
    <p:sldId id="292" r:id="rId22"/>
    <p:sldId id="293" r:id="rId23"/>
    <p:sldId id="279" r:id="rId24"/>
    <p:sldId id="298" r:id="rId25"/>
    <p:sldId id="299" r:id="rId26"/>
    <p:sldId id="261" r:id="rId27"/>
    <p:sldId id="300" r:id="rId28"/>
    <p:sldId id="281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Playfair Display" panose="00000500000000000000" pitchFamily="2" charset="-52"/>
      <p:regular r:id="rId35"/>
      <p:bold r:id="rId36"/>
      <p:italic r:id="rId37"/>
      <p:boldItalic r:id="rId38"/>
    </p:embeddedFont>
    <p:embeddedFont>
      <p:font typeface="Rubik" panose="020B0604020202020204" charset="-79"/>
      <p:regular r:id="rId39"/>
      <p:bold r:id="rId40"/>
      <p:italic r:id="rId41"/>
      <p:boldItalic r:id="rId42"/>
    </p:embeddedFont>
    <p:embeddedFont>
      <p:font typeface="Rubik Light" panose="020B0604020202020204" charset="-79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hGrZz3Iyl6iKEpPJePb5MGT4qh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8626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9291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6020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2436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297952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8668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63003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73711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6429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71160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15663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65530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0874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982185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Arial"/>
              </a:rPr>
              <a:t>Measurelt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143729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9125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2177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52917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7515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SECTION_HEADER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3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339365" y="4686450"/>
            <a:ext cx="11613823" cy="1836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4000"/>
            </a:pPr>
            <a:r>
              <a:rPr lang="ru-RU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Урок 13. </a:t>
            </a:r>
            <a:r>
              <a:rPr lang="ru-RU" sz="3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3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3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користувача</a:t>
            </a:r>
            <a:r>
              <a:rPr lang="ru-RU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en-US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GUI).</a:t>
            </a:r>
            <a:r>
              <a:rPr lang="uk-UA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			</a:t>
            </a:r>
            <a:r>
              <a:rPr lang="ru-RU" sz="3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3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web-</a:t>
            </a:r>
            <a:r>
              <a:rPr lang="ru-RU" sz="3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застосунків</a:t>
            </a:r>
            <a:endParaRPr lang="ru-RU" sz="32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6672" y="1340768"/>
            <a:ext cx="5958657" cy="3049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479614" y="1631738"/>
            <a:ext cx="3932131" cy="373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найкращий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спосіб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точно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виміряти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побачити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впливають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ваші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позитивно на метрику, яка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вашого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UX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uk-UA" sz="20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Показує, який варіант дизайну користувачам подобається більше.</a:t>
            </a:r>
            <a:endParaRPr lang="en-US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3232240" y="361820"/>
            <a:ext cx="415892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A/B </a:t>
            </a: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</a:t>
            </a:r>
          </a:p>
        </p:txBody>
      </p:sp>
      <p:pic>
        <p:nvPicPr>
          <p:cNvPr id="4100" name="Picture 4" descr="A/B-Testing – so funktioniert's">
            <a:extLst>
              <a:ext uri="{FF2B5EF4-FFF2-40B4-BE49-F238E27FC236}">
                <a16:creationId xmlns:a16="http://schemas.microsoft.com/office/drawing/2014/main" id="{056E6FEC-1F89-4BAA-8011-2BE68FC51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646" y="1631739"/>
            <a:ext cx="6383811" cy="425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338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441907" y="1251858"/>
            <a:ext cx="5832710" cy="3263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Дослідження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включають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розрахунок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індексів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CSI (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вимірює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рівень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задоволеності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 і 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NPS (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вимірює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рівень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лояльності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готовності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рекомендувати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).</a:t>
            </a: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ru-RU" sz="20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Дослідження необхідні прийняття рішень про подальші кроки розвитку як окремих товарів та послуг, і компанії загалом. </a:t>
            </a:r>
          </a:p>
        </p:txBody>
      </p:sp>
      <p:sp>
        <p:nvSpPr>
          <p:cNvPr id="221" name="Google Shape;221;p14"/>
          <p:cNvSpPr txBox="1"/>
          <p:nvPr/>
        </p:nvSpPr>
        <p:spPr>
          <a:xfrm>
            <a:off x="914400" y="361820"/>
            <a:ext cx="647676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Відгуки від користувачів</a:t>
            </a:r>
          </a:p>
        </p:txBody>
      </p:sp>
      <p:sp>
        <p:nvSpPr>
          <p:cNvPr id="2" name="AutoShape 2" descr="5 Customer Feedback Form Templates To Improve Your Surveys - Boast">
            <a:extLst>
              <a:ext uri="{FF2B5EF4-FFF2-40B4-BE49-F238E27FC236}">
                <a16:creationId xmlns:a16="http://schemas.microsoft.com/office/drawing/2014/main" id="{9DA1F9EF-EB7C-4DB0-BE69-D78822AF0E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154757"/>
            <a:ext cx="3426643" cy="342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5126" name="Picture 6" descr="Please stop open the popup request for feedback! It is so annoying -  Microsoft Q&amp;A">
            <a:extLst>
              <a:ext uri="{FF2B5EF4-FFF2-40B4-BE49-F238E27FC236}">
                <a16:creationId xmlns:a16="http://schemas.microsoft.com/office/drawing/2014/main" id="{F06690E1-6146-4324-9D51-2B117FC24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023" y="1203390"/>
            <a:ext cx="30956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4383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272919" y="2110082"/>
            <a:ext cx="698571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UI (</a:t>
            </a:r>
            <a:r>
              <a:rPr lang="en-US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user interface</a:t>
            </a:r>
            <a:r>
              <a:rPr lang="uk-UA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—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користувальницький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інтерфейс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) 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470883" y="2758747"/>
            <a:ext cx="650495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є точкою взаємодії людини та продукту. Дизайн кнопок, полів вводу і т. п. — це місце, де користувач взаємодіє з системою.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AFA8E051-19E2-4B50-9E44-10DFAC6BDCFC}"/>
              </a:ext>
            </a:extLst>
          </p:cNvPr>
          <p:cNvSpPr txBox="1"/>
          <p:nvPr/>
        </p:nvSpPr>
        <p:spPr>
          <a:xfrm>
            <a:off x="4056649" y="4272789"/>
            <a:ext cx="699156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UI -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проектування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точок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взаємодії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між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користувачами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сайтом</a:t>
            </a:r>
            <a:r>
              <a:rPr lang="en-US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890035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753687" y="2183444"/>
            <a:ext cx="415089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UI - </a:t>
            </a:r>
            <a:r>
              <a:rPr lang="uk-UA" sz="2000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о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снований на 3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складових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: 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470883" y="2758747"/>
            <a:ext cx="650495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Компонування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елементів</a:t>
            </a:r>
            <a:endParaRPr lang="ru-RU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Візуальний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дизайн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Фірмове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оформлення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AFA8E051-19E2-4B50-9E44-10DFAC6BDCFC}"/>
              </a:ext>
            </a:extLst>
          </p:cNvPr>
          <p:cNvSpPr txBox="1"/>
          <p:nvPr/>
        </p:nvSpPr>
        <p:spPr>
          <a:xfrm>
            <a:off x="4056649" y="4272789"/>
            <a:ext cx="699156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Якщо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потрібна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кнопка, то UI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дизайнери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зосередяться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візуальній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саме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 кнопка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виглядатиме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колір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краще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використовувати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687723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1083626" y="1911161"/>
            <a:ext cx="362034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UI-</a:t>
            </a:r>
            <a:r>
              <a:rPr lang="ru-RU" sz="32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тестування</a:t>
            </a:r>
            <a:r>
              <a:rPr lang="ru-RU" sz="32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lang="da-DK" sz="32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329252" y="2583513"/>
            <a:ext cx="6090173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sz="16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тап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комплексного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забезпечення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якому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QA-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фахівці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перевіряють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якість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компонентів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ru-RU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UI-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допомагає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переконатися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відпрацьовують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досягнення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цілей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зручні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ru-RU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UI-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покращує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якість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забезпечення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забезпечує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зручність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30;p5">
            <a:extLst>
              <a:ext uri="{FF2B5EF4-FFF2-40B4-BE49-F238E27FC236}">
                <a16:creationId xmlns:a16="http://schemas.microsoft.com/office/drawing/2014/main" id="{F9120821-9019-4260-BAFF-FE4962CA3A31}"/>
              </a:ext>
            </a:extLst>
          </p:cNvPr>
          <p:cNvSpPr txBox="1"/>
          <p:nvPr/>
        </p:nvSpPr>
        <p:spPr>
          <a:xfrm>
            <a:off x="7963175" y="3922340"/>
            <a:ext cx="3899573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lnSpc>
                <a:spcPct val="150000"/>
              </a:lnSpc>
              <a:buSzPts val="1400"/>
            </a:pP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візуальних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індикаторів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іконок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меню,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перемикачів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текстових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прапорців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панелей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інструментів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кольорів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шрифтів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інших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елементів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керування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прийняття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рішень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цифровому </a:t>
            </a:r>
            <a:r>
              <a:rPr lang="ru-RU" sz="12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середовищі</a:t>
            </a:r>
            <a:r>
              <a:rPr lang="ru-RU" sz="1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15884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5845935" y="2680276"/>
            <a:ext cx="2423195" cy="65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Дозволяє вибрати кілька опцій.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1754833" y="123530"/>
            <a:ext cx="87197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Елементи інтерфейсу </a:t>
            </a:r>
            <a:r>
              <a:rPr lang="en-GB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web-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сайту</a:t>
            </a:r>
          </a:p>
        </p:txBody>
      </p:sp>
      <p:sp>
        <p:nvSpPr>
          <p:cNvPr id="159" name="Google Shape;159;p8"/>
          <p:cNvSpPr/>
          <p:nvPr/>
        </p:nvSpPr>
        <p:spPr>
          <a:xfrm>
            <a:off x="8544515" y="2279237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Select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400688" y="2686783"/>
            <a:ext cx="2889771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натисканні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відбувається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сайті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681945" y="2279237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Кнопка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button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3304921" y="2667389"/>
            <a:ext cx="2423195" cy="616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дозволяє користувачеві вибрати одну опцію.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490078" y="2285280"/>
            <a:ext cx="205288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Radiobutton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6002947" y="2279237"/>
            <a:ext cx="214233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Checkbox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8735705" y="2679347"/>
            <a:ext cx="2889771" cy="11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дозволяє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користувачеві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вибрати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одну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опцію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списку.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4EABE6D-B78C-4324-A14A-8276207E2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79" y="1503381"/>
            <a:ext cx="1420491" cy="426757"/>
          </a:xfrm>
          <a:prstGeom prst="rect">
            <a:avLst/>
          </a:prstGeom>
        </p:spPr>
      </p:pic>
      <p:pic>
        <p:nvPicPr>
          <p:cNvPr id="7170" name="Picture 2" descr="Элементы интерфейса">
            <a:extLst>
              <a:ext uri="{FF2B5EF4-FFF2-40B4-BE49-F238E27FC236}">
                <a16:creationId xmlns:a16="http://schemas.microsoft.com/office/drawing/2014/main" id="{BBBF35DE-C512-4D6F-B3A6-0AF0B17A1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4050" y="1281097"/>
            <a:ext cx="762000" cy="67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Элементы интерфейса">
            <a:extLst>
              <a:ext uri="{FF2B5EF4-FFF2-40B4-BE49-F238E27FC236}">
                <a16:creationId xmlns:a16="http://schemas.microsoft.com/office/drawing/2014/main" id="{9A4B09F9-67ED-41DF-8830-4C1F7C6F8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709" y="1025690"/>
            <a:ext cx="1209675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Элементы интерфейса">
            <a:extLst>
              <a:ext uri="{FF2B5EF4-FFF2-40B4-BE49-F238E27FC236}">
                <a16:creationId xmlns:a16="http://schemas.microsoft.com/office/drawing/2014/main" id="{0F43961C-A89B-47BA-8BC1-E7B74C0CD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2579" y="1075144"/>
            <a:ext cx="2009775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Google Shape;157;p8">
            <a:extLst>
              <a:ext uri="{FF2B5EF4-FFF2-40B4-BE49-F238E27FC236}">
                <a16:creationId xmlns:a16="http://schemas.microsoft.com/office/drawing/2014/main" id="{0C6AF253-E1CF-4EB8-BE02-75EE202A8564}"/>
              </a:ext>
            </a:extLst>
          </p:cNvPr>
          <p:cNvSpPr txBox="1"/>
          <p:nvPr/>
        </p:nvSpPr>
        <p:spPr>
          <a:xfrm>
            <a:off x="5695117" y="5423481"/>
            <a:ext cx="2538617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текст,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відео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тобто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наповнення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" name="Google Shape;159;p8">
            <a:extLst>
              <a:ext uri="{FF2B5EF4-FFF2-40B4-BE49-F238E27FC236}">
                <a16:creationId xmlns:a16="http://schemas.microsoft.com/office/drawing/2014/main" id="{685257B6-2744-4EEB-BB92-968B53126BB7}"/>
              </a:ext>
            </a:extLst>
          </p:cNvPr>
          <p:cNvSpPr/>
          <p:nvPr/>
        </p:nvSpPr>
        <p:spPr>
          <a:xfrm>
            <a:off x="8393697" y="5022442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Pop-up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5" name="Google Shape;163;p8">
            <a:extLst>
              <a:ext uri="{FF2B5EF4-FFF2-40B4-BE49-F238E27FC236}">
                <a16:creationId xmlns:a16="http://schemas.microsoft.com/office/drawing/2014/main" id="{0CE97599-6283-43A9-BEBE-F45005446336}"/>
              </a:ext>
            </a:extLst>
          </p:cNvPr>
          <p:cNvSpPr txBox="1"/>
          <p:nvPr/>
        </p:nvSpPr>
        <p:spPr>
          <a:xfrm>
            <a:off x="250211" y="5366080"/>
            <a:ext cx="2779880" cy="1257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складається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заголовків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контенту,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приховується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відкривається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Google Shape;164;p8">
            <a:extLst>
              <a:ext uri="{FF2B5EF4-FFF2-40B4-BE49-F238E27FC236}">
                <a16:creationId xmlns:a16="http://schemas.microsoft.com/office/drawing/2014/main" id="{DFC9425B-5694-4E3F-AFEF-7B81476C495F}"/>
              </a:ext>
            </a:extLst>
          </p:cNvPr>
          <p:cNvSpPr/>
          <p:nvPr/>
        </p:nvSpPr>
        <p:spPr>
          <a:xfrm>
            <a:off x="400688" y="5022442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Accordion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7" name="Google Shape;165;p8">
            <a:extLst>
              <a:ext uri="{FF2B5EF4-FFF2-40B4-BE49-F238E27FC236}">
                <a16:creationId xmlns:a16="http://schemas.microsoft.com/office/drawing/2014/main" id="{0A1B7BAA-E082-41BD-86B6-8D270DD06F50}"/>
              </a:ext>
            </a:extLst>
          </p:cNvPr>
          <p:cNvSpPr txBox="1"/>
          <p:nvPr/>
        </p:nvSpPr>
        <p:spPr>
          <a:xfrm>
            <a:off x="3154103" y="5410594"/>
            <a:ext cx="2538617" cy="1274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перемикач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контенту),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автоматично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вручну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" name="Google Shape;166;p8">
            <a:extLst>
              <a:ext uri="{FF2B5EF4-FFF2-40B4-BE49-F238E27FC236}">
                <a16:creationId xmlns:a16="http://schemas.microsoft.com/office/drawing/2014/main" id="{7E413712-5788-4754-9C0B-A0928B8AE064}"/>
              </a:ext>
            </a:extLst>
          </p:cNvPr>
          <p:cNvSpPr/>
          <p:nvPr/>
        </p:nvSpPr>
        <p:spPr>
          <a:xfrm>
            <a:off x="3160090" y="5024155"/>
            <a:ext cx="230174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Слайдер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slider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9" name="Google Shape;168;p8">
            <a:extLst>
              <a:ext uri="{FF2B5EF4-FFF2-40B4-BE49-F238E27FC236}">
                <a16:creationId xmlns:a16="http://schemas.microsoft.com/office/drawing/2014/main" id="{593B8A4D-6A71-40FC-B0CF-14B44D5E6675}"/>
              </a:ext>
            </a:extLst>
          </p:cNvPr>
          <p:cNvSpPr/>
          <p:nvPr/>
        </p:nvSpPr>
        <p:spPr>
          <a:xfrm>
            <a:off x="5692720" y="5022442"/>
            <a:ext cx="25727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Контент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(content)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" name="Google Shape;173;p8">
            <a:extLst>
              <a:ext uri="{FF2B5EF4-FFF2-40B4-BE49-F238E27FC236}">
                <a16:creationId xmlns:a16="http://schemas.microsoft.com/office/drawing/2014/main" id="{E432A333-FF92-47DC-AA13-DFD8C488986E}"/>
              </a:ext>
            </a:extLst>
          </p:cNvPr>
          <p:cNvSpPr txBox="1"/>
          <p:nvPr/>
        </p:nvSpPr>
        <p:spPr>
          <a:xfrm>
            <a:off x="8584887" y="5422552"/>
            <a:ext cx="2889771" cy="11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невелике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спливаюче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вікно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кутку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екрана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4CE898-A6A6-4DD5-BFF4-C11FD36C7A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331" y="3474916"/>
            <a:ext cx="1771650" cy="1428750"/>
          </a:xfrm>
          <a:prstGeom prst="rect">
            <a:avLst/>
          </a:prstGeom>
        </p:spPr>
      </p:pic>
      <p:pic>
        <p:nvPicPr>
          <p:cNvPr id="7176" name="Picture 8" descr="Элементы интерфейса">
            <a:extLst>
              <a:ext uri="{FF2B5EF4-FFF2-40B4-BE49-F238E27FC236}">
                <a16:creationId xmlns:a16="http://schemas.microsoft.com/office/drawing/2014/main" id="{E10FC177-7CC5-4561-9373-56298EA65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093" y="3682483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Элементы интерфейса">
            <a:extLst>
              <a:ext uri="{FF2B5EF4-FFF2-40B4-BE49-F238E27FC236}">
                <a16:creationId xmlns:a16="http://schemas.microsoft.com/office/drawing/2014/main" id="{0BFAB467-1337-44C5-B706-94B4F92FA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542" y="3682483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Элементы интерфейса">
            <a:extLst>
              <a:ext uri="{FF2B5EF4-FFF2-40B4-BE49-F238E27FC236}">
                <a16:creationId xmlns:a16="http://schemas.microsoft.com/office/drawing/2014/main" id="{165725D9-5EE4-4BDD-9B93-F15EEBBD8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877" y="3682483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5811230" y="2401505"/>
            <a:ext cx="2722840" cy="94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вказують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формат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допустимих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вхідних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даних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1754833" y="123530"/>
            <a:ext cx="87197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Елементи інтерфейсу </a:t>
            </a:r>
            <a:r>
              <a:rPr lang="en-GB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web-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сайту</a:t>
            </a:r>
          </a:p>
        </p:txBody>
      </p:sp>
      <p:sp>
        <p:nvSpPr>
          <p:cNvPr id="159" name="Google Shape;159;p8"/>
          <p:cNvSpPr/>
          <p:nvPr/>
        </p:nvSpPr>
        <p:spPr>
          <a:xfrm>
            <a:off x="8393697" y="1952537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Посилання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(link)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682786" y="2669380"/>
            <a:ext cx="1962634" cy="836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поле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введення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текстових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432900" y="1955549"/>
            <a:ext cx="250233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Текстове поле 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(field)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2727894" y="2671731"/>
            <a:ext cx="3313296" cy="896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поле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введення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пароля. Автоматично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приховує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символи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замінюючи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їх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крапки чи зірочки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154103" y="1955549"/>
            <a:ext cx="23391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Поле пароля 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(password field)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6123185" y="1953158"/>
            <a:ext cx="214233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Маска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mask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8559763" y="2427779"/>
            <a:ext cx="3232380" cy="89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перенаправляє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вас за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адресою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вказаною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ньому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57;p8">
            <a:extLst>
              <a:ext uri="{FF2B5EF4-FFF2-40B4-BE49-F238E27FC236}">
                <a16:creationId xmlns:a16="http://schemas.microsoft.com/office/drawing/2014/main" id="{0C6AF253-E1CF-4EB8-BE02-75EE202A8564}"/>
              </a:ext>
            </a:extLst>
          </p:cNvPr>
          <p:cNvSpPr txBox="1"/>
          <p:nvPr/>
        </p:nvSpPr>
        <p:spPr>
          <a:xfrm>
            <a:off x="5707816" y="5330466"/>
            <a:ext cx="2763720" cy="1155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навігаційний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ланцюжок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шлях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початку до того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де зараз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знаходиться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" name="Google Shape;159;p8">
            <a:extLst>
              <a:ext uri="{FF2B5EF4-FFF2-40B4-BE49-F238E27FC236}">
                <a16:creationId xmlns:a16="http://schemas.microsoft.com/office/drawing/2014/main" id="{685257B6-2744-4EEB-BB92-968B53126BB7}"/>
              </a:ext>
            </a:extLst>
          </p:cNvPr>
          <p:cNvSpPr/>
          <p:nvPr/>
        </p:nvSpPr>
        <p:spPr>
          <a:xfrm>
            <a:off x="8303678" y="4685220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Рейтинг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Rating bar)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5" name="Google Shape;163;p8">
            <a:extLst>
              <a:ext uri="{FF2B5EF4-FFF2-40B4-BE49-F238E27FC236}">
                <a16:creationId xmlns:a16="http://schemas.microsoft.com/office/drawing/2014/main" id="{0CE97599-6283-43A9-BEBE-F45005446336}"/>
              </a:ext>
            </a:extLst>
          </p:cNvPr>
          <p:cNvSpPr txBox="1"/>
          <p:nvPr/>
        </p:nvSpPr>
        <p:spPr>
          <a:xfrm>
            <a:off x="255223" y="5356633"/>
            <a:ext cx="2889772" cy="94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завантаження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Google Shape;164;p8">
            <a:extLst>
              <a:ext uri="{FF2B5EF4-FFF2-40B4-BE49-F238E27FC236}">
                <a16:creationId xmlns:a16="http://schemas.microsoft.com/office/drawing/2014/main" id="{DFC9425B-5694-4E3F-AFEF-7B81476C495F}"/>
              </a:ext>
            </a:extLst>
          </p:cNvPr>
          <p:cNvSpPr/>
          <p:nvPr/>
        </p:nvSpPr>
        <p:spPr>
          <a:xfrm>
            <a:off x="227364" y="4629907"/>
            <a:ext cx="290253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Рядок завантаження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(loading bar)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7" name="Google Shape;165;p8">
            <a:extLst>
              <a:ext uri="{FF2B5EF4-FFF2-40B4-BE49-F238E27FC236}">
                <a16:creationId xmlns:a16="http://schemas.microsoft.com/office/drawing/2014/main" id="{0A1B7BAA-E082-41BD-86B6-8D270DD06F50}"/>
              </a:ext>
            </a:extLst>
          </p:cNvPr>
          <p:cNvSpPr txBox="1"/>
          <p:nvPr/>
        </p:nvSpPr>
        <p:spPr>
          <a:xfrm>
            <a:off x="2944097" y="5331402"/>
            <a:ext cx="2763719" cy="132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дозволяє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вибрати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один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станів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найчастіше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вкл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/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вимк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" name="Google Shape;166;p8">
            <a:extLst>
              <a:ext uri="{FF2B5EF4-FFF2-40B4-BE49-F238E27FC236}">
                <a16:creationId xmlns:a16="http://schemas.microsoft.com/office/drawing/2014/main" id="{7E413712-5788-4754-9C0B-A0928B8AE064}"/>
              </a:ext>
            </a:extLst>
          </p:cNvPr>
          <p:cNvSpPr/>
          <p:nvPr/>
        </p:nvSpPr>
        <p:spPr>
          <a:xfrm>
            <a:off x="2935238" y="4685261"/>
            <a:ext cx="288977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Перемикач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switch)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9" name="Google Shape;168;p8">
            <a:extLst>
              <a:ext uri="{FF2B5EF4-FFF2-40B4-BE49-F238E27FC236}">
                <a16:creationId xmlns:a16="http://schemas.microsoft.com/office/drawing/2014/main" id="{593B8A4D-6A71-40FC-B0CF-14B44D5E6675}"/>
              </a:ext>
            </a:extLst>
          </p:cNvPr>
          <p:cNvSpPr/>
          <p:nvPr/>
        </p:nvSpPr>
        <p:spPr>
          <a:xfrm>
            <a:off x="5811231" y="4629933"/>
            <a:ext cx="230708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Хлібні крихти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(Breadcrumbs)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" name="Google Shape;173;p8">
            <a:extLst>
              <a:ext uri="{FF2B5EF4-FFF2-40B4-BE49-F238E27FC236}">
                <a16:creationId xmlns:a16="http://schemas.microsoft.com/office/drawing/2014/main" id="{E432A333-FF92-47DC-AA13-DFD8C488986E}"/>
              </a:ext>
            </a:extLst>
          </p:cNvPr>
          <p:cNvSpPr txBox="1"/>
          <p:nvPr/>
        </p:nvSpPr>
        <p:spPr>
          <a:xfrm>
            <a:off x="8616808" y="5340750"/>
            <a:ext cx="2805576" cy="707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середню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оцінку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242" name="Picture 2" descr="Элементы интерфейса">
            <a:extLst>
              <a:ext uri="{FF2B5EF4-FFF2-40B4-BE49-F238E27FC236}">
                <a16:creationId xmlns:a16="http://schemas.microsoft.com/office/drawing/2014/main" id="{64318EAA-6B2F-4255-8EC1-7929B7EA8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245" y="1293944"/>
            <a:ext cx="1781175" cy="39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Элементы интерфейса">
            <a:extLst>
              <a:ext uri="{FF2B5EF4-FFF2-40B4-BE49-F238E27FC236}">
                <a16:creationId xmlns:a16="http://schemas.microsoft.com/office/drawing/2014/main" id="{5D4D7913-3EA5-4BCD-B8D6-BEA9061D7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9633" y="1293944"/>
            <a:ext cx="1781175" cy="39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Элементы интерфейса">
            <a:extLst>
              <a:ext uri="{FF2B5EF4-FFF2-40B4-BE49-F238E27FC236}">
                <a16:creationId xmlns:a16="http://schemas.microsoft.com/office/drawing/2014/main" id="{ABEE33D0-04D4-412B-B3D5-C7EFA2A57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361" y="1291951"/>
            <a:ext cx="1781175" cy="39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Элементы интерфейса">
            <a:extLst>
              <a:ext uri="{FF2B5EF4-FFF2-40B4-BE49-F238E27FC236}">
                <a16:creationId xmlns:a16="http://schemas.microsoft.com/office/drawing/2014/main" id="{25EF29B7-79D7-465A-9009-4BB224F02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872" y="1400362"/>
            <a:ext cx="218122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Элементы интерфейса">
            <a:extLst>
              <a:ext uri="{FF2B5EF4-FFF2-40B4-BE49-F238E27FC236}">
                <a16:creationId xmlns:a16="http://schemas.microsoft.com/office/drawing/2014/main" id="{554821D9-1F9C-491C-9139-9C8C3AE26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245" y="4139986"/>
            <a:ext cx="1628775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2" name="Picture 12" descr="Элементы интерфейса">
            <a:extLst>
              <a:ext uri="{FF2B5EF4-FFF2-40B4-BE49-F238E27FC236}">
                <a16:creationId xmlns:a16="http://schemas.microsoft.com/office/drawing/2014/main" id="{7F89CEA5-E22B-4C9D-911F-44DEB33B8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2810" y="4131398"/>
            <a:ext cx="8763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4" name="Picture 14" descr="Элементы интерфейса">
            <a:extLst>
              <a:ext uri="{FF2B5EF4-FFF2-40B4-BE49-F238E27FC236}">
                <a16:creationId xmlns:a16="http://schemas.microsoft.com/office/drawing/2014/main" id="{34FCC282-9815-4311-AAD8-4CAAAB701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279" y="4182848"/>
            <a:ext cx="1724025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6" name="Picture 16" descr="Элементы интерфейса">
            <a:extLst>
              <a:ext uri="{FF2B5EF4-FFF2-40B4-BE49-F238E27FC236}">
                <a16:creationId xmlns:a16="http://schemas.microsoft.com/office/drawing/2014/main" id="{D76B8B3D-EDB9-42AD-A6DA-607724F89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2579" y="3978998"/>
            <a:ext cx="1247775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467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6087785" y="2597115"/>
            <a:ext cx="264521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стандартний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тип курсору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редагування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тексту.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1754833" y="123530"/>
            <a:ext cx="87197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Елементи інтерфейсу </a:t>
            </a:r>
            <a:r>
              <a:rPr lang="en-GB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web-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сайту</a:t>
            </a:r>
          </a:p>
        </p:txBody>
      </p:sp>
      <p:sp>
        <p:nvSpPr>
          <p:cNvPr id="159" name="Google Shape;159;p8"/>
          <p:cNvSpPr/>
          <p:nvPr/>
        </p:nvSpPr>
        <p:spPr>
          <a:xfrm>
            <a:off x="8534070" y="2047952"/>
            <a:ext cx="313631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Пагінація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pagination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90243" y="2551606"/>
            <a:ext cx="2889771" cy="836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підказка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випливає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наведенні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671500" y="2144060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Тултип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tooltip)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2992105" y="2574505"/>
            <a:ext cx="2989821" cy="1369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тип курсору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руки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витягнутим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вказівним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пальцем.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Зазвичай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з'являється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наведенні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посилання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230094" y="1876612"/>
            <a:ext cx="246392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Курсор </a:t>
            </a: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Поінтер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Pointer)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6104216" y="1910859"/>
            <a:ext cx="214233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Курсор Текст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Text)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8584886" y="2544171"/>
            <a:ext cx="3136313" cy="89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нумерація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сторінок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зазвичай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відображається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як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навігація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кінці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57;p8">
            <a:extLst>
              <a:ext uri="{FF2B5EF4-FFF2-40B4-BE49-F238E27FC236}">
                <a16:creationId xmlns:a16="http://schemas.microsoft.com/office/drawing/2014/main" id="{0C6AF253-E1CF-4EB8-BE02-75EE202A8564}"/>
              </a:ext>
            </a:extLst>
          </p:cNvPr>
          <p:cNvSpPr txBox="1"/>
          <p:nvPr/>
        </p:nvSpPr>
        <p:spPr>
          <a:xfrm>
            <a:off x="5646218" y="5261705"/>
            <a:ext cx="2645210" cy="707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відтворює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аудіо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відеофайли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" name="Google Shape;159;p8">
            <a:extLst>
              <a:ext uri="{FF2B5EF4-FFF2-40B4-BE49-F238E27FC236}">
                <a16:creationId xmlns:a16="http://schemas.microsoft.com/office/drawing/2014/main" id="{685257B6-2744-4EEB-BB92-968B53126BB7}"/>
              </a:ext>
            </a:extLst>
          </p:cNvPr>
          <p:cNvSpPr/>
          <p:nvPr/>
        </p:nvSpPr>
        <p:spPr>
          <a:xfrm>
            <a:off x="8344798" y="4860666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Повзунок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(slider)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5" name="Google Shape;163;p8">
            <a:extLst>
              <a:ext uri="{FF2B5EF4-FFF2-40B4-BE49-F238E27FC236}">
                <a16:creationId xmlns:a16="http://schemas.microsoft.com/office/drawing/2014/main" id="{0CE97599-6283-43A9-BEBE-F45005446336}"/>
              </a:ext>
            </a:extLst>
          </p:cNvPr>
          <p:cNvSpPr txBox="1"/>
          <p:nvPr/>
        </p:nvSpPr>
        <p:spPr>
          <a:xfrm>
            <a:off x="766241" y="5262489"/>
            <a:ext cx="144228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навігації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Google Shape;164;p8">
            <a:extLst>
              <a:ext uri="{FF2B5EF4-FFF2-40B4-BE49-F238E27FC236}">
                <a16:creationId xmlns:a16="http://schemas.microsoft.com/office/drawing/2014/main" id="{DFC9425B-5694-4E3F-AFEF-7B81476C495F}"/>
              </a:ext>
            </a:extLst>
          </p:cNvPr>
          <p:cNvSpPr/>
          <p:nvPr/>
        </p:nvSpPr>
        <p:spPr>
          <a:xfrm>
            <a:off x="466078" y="4862379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Стрілки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(arrow)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7" name="Google Shape;165;p8">
            <a:extLst>
              <a:ext uri="{FF2B5EF4-FFF2-40B4-BE49-F238E27FC236}">
                <a16:creationId xmlns:a16="http://schemas.microsoft.com/office/drawing/2014/main" id="{0A1B7BAA-E082-41BD-86B6-8D270DD06F50}"/>
              </a:ext>
            </a:extLst>
          </p:cNvPr>
          <p:cNvSpPr txBox="1"/>
          <p:nvPr/>
        </p:nvSpPr>
        <p:spPr>
          <a:xfrm>
            <a:off x="3280014" y="5248818"/>
            <a:ext cx="2044435" cy="652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рядок,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ввести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пошуковий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запит.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" name="Google Shape;166;p8">
            <a:extLst>
              <a:ext uri="{FF2B5EF4-FFF2-40B4-BE49-F238E27FC236}">
                <a16:creationId xmlns:a16="http://schemas.microsoft.com/office/drawing/2014/main" id="{7E413712-5788-4754-9C0B-A0928B8AE064}"/>
              </a:ext>
            </a:extLst>
          </p:cNvPr>
          <p:cNvSpPr/>
          <p:nvPr/>
        </p:nvSpPr>
        <p:spPr>
          <a:xfrm>
            <a:off x="2942405" y="4862379"/>
            <a:ext cx="247052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Пошуковий рядок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9" name="Google Shape;168;p8">
            <a:extLst>
              <a:ext uri="{FF2B5EF4-FFF2-40B4-BE49-F238E27FC236}">
                <a16:creationId xmlns:a16="http://schemas.microsoft.com/office/drawing/2014/main" id="{593B8A4D-6A71-40FC-B0CF-14B44D5E6675}"/>
              </a:ext>
            </a:extLst>
          </p:cNvPr>
          <p:cNvSpPr/>
          <p:nvPr/>
        </p:nvSpPr>
        <p:spPr>
          <a:xfrm>
            <a:off x="5643821" y="4860666"/>
            <a:ext cx="25727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Плеєр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(player)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" name="Google Shape;173;p8">
            <a:extLst>
              <a:ext uri="{FF2B5EF4-FFF2-40B4-BE49-F238E27FC236}">
                <a16:creationId xmlns:a16="http://schemas.microsoft.com/office/drawing/2014/main" id="{E432A333-FF92-47DC-AA13-DFD8C488986E}"/>
              </a:ext>
            </a:extLst>
          </p:cNvPr>
          <p:cNvSpPr txBox="1"/>
          <p:nvPr/>
        </p:nvSpPr>
        <p:spPr>
          <a:xfrm>
            <a:off x="8535988" y="5260776"/>
            <a:ext cx="2889771" cy="11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призначений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введення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чисел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вказаному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діапазоні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218" name="Picture 2" descr="Элементы интерфейса">
            <a:extLst>
              <a:ext uri="{FF2B5EF4-FFF2-40B4-BE49-F238E27FC236}">
                <a16:creationId xmlns:a16="http://schemas.microsoft.com/office/drawing/2014/main" id="{940567FD-0BA8-4D26-A76F-CFC578A90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40" y="915734"/>
            <a:ext cx="1840502" cy="116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Элементы интерфейса">
            <a:extLst>
              <a:ext uri="{FF2B5EF4-FFF2-40B4-BE49-F238E27FC236}">
                <a16:creationId xmlns:a16="http://schemas.microsoft.com/office/drawing/2014/main" id="{237B0CB7-4177-40C7-A0CC-E321CE21D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046" y="1289514"/>
            <a:ext cx="329028" cy="39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Элементы интерфейса">
            <a:extLst>
              <a:ext uri="{FF2B5EF4-FFF2-40B4-BE49-F238E27FC236}">
                <a16:creationId xmlns:a16="http://schemas.microsoft.com/office/drawing/2014/main" id="{B6B9D438-F707-473E-93B7-8F42E5067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422" y="1289514"/>
            <a:ext cx="228600" cy="35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026551A0-CA27-4D78-98CE-D6CDE79DF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162" y="1381142"/>
            <a:ext cx="1181100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Элементы интерфейса">
            <a:extLst>
              <a:ext uri="{FF2B5EF4-FFF2-40B4-BE49-F238E27FC236}">
                <a16:creationId xmlns:a16="http://schemas.microsoft.com/office/drawing/2014/main" id="{E67DA268-3749-4C0F-8A69-0C8F5C272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40" y="4057117"/>
            <a:ext cx="84772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2" name="Picture 16" descr="Элементы интерфейса">
            <a:extLst>
              <a:ext uri="{FF2B5EF4-FFF2-40B4-BE49-F238E27FC236}">
                <a16:creationId xmlns:a16="http://schemas.microsoft.com/office/drawing/2014/main" id="{3E6986E2-B6EE-4C46-A710-FA76E6F37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458" y="4173345"/>
            <a:ext cx="1781175" cy="39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4" name="Picture 18" descr="Элементы интерфейса">
            <a:extLst>
              <a:ext uri="{FF2B5EF4-FFF2-40B4-BE49-F238E27FC236}">
                <a16:creationId xmlns:a16="http://schemas.microsoft.com/office/drawing/2014/main" id="{B8C771A7-AEA0-4D95-B0C7-F0419635A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347" y="3827048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6" name="Picture 20" descr="Элементы интерфейса">
            <a:extLst>
              <a:ext uri="{FF2B5EF4-FFF2-40B4-BE49-F238E27FC236}">
                <a16:creationId xmlns:a16="http://schemas.microsoft.com/office/drawing/2014/main" id="{8DA3339C-5E8F-49EF-AAEA-D3E2BD9D6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410" y="3992073"/>
            <a:ext cx="2266950" cy="55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70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6325169" y="2562358"/>
            <a:ext cx="2090528" cy="65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сторінка сайту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1754833" y="123530"/>
            <a:ext cx="87197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Елементи інтерфейсу </a:t>
            </a:r>
            <a:r>
              <a:rPr lang="en-GB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web-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сайту</a:t>
            </a:r>
          </a:p>
        </p:txBody>
      </p:sp>
      <p:sp>
        <p:nvSpPr>
          <p:cNvPr id="159" name="Google Shape;159;p8"/>
          <p:cNvSpPr/>
          <p:nvPr/>
        </p:nvSpPr>
        <p:spPr>
          <a:xfrm>
            <a:off x="8534070" y="2144060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Шапка (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header)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90243" y="2551606"/>
            <a:ext cx="2889771" cy="836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з'являється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більшу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екрана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блокує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роботу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рештою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сайту. 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671500" y="2144060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Модальне вікно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3294476" y="2532212"/>
            <a:ext cx="2597277" cy="896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смисловий елемент, що включає інформацію тільки про одну сутність. 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479633" y="2150103"/>
            <a:ext cx="205288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Блок (Екран)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6149514" y="2161319"/>
            <a:ext cx="214233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Розділ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8467500" y="2544171"/>
            <a:ext cx="3202884" cy="89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найвища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Зазвичай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ній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розташовані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логотип, меню та контактна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інформація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57;p8">
            <a:extLst>
              <a:ext uri="{FF2B5EF4-FFF2-40B4-BE49-F238E27FC236}">
                <a16:creationId xmlns:a16="http://schemas.microsoft.com/office/drawing/2014/main" id="{0C6AF253-E1CF-4EB8-BE02-75EE202A8564}"/>
              </a:ext>
            </a:extLst>
          </p:cNvPr>
          <p:cNvSpPr txBox="1"/>
          <p:nvPr/>
        </p:nvSpPr>
        <p:spPr>
          <a:xfrm>
            <a:off x="5695117" y="5423481"/>
            <a:ext cx="2645210" cy="94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контенту,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зменшена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розмірі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" name="Google Shape;159;p8">
            <a:extLst>
              <a:ext uri="{FF2B5EF4-FFF2-40B4-BE49-F238E27FC236}">
                <a16:creationId xmlns:a16="http://schemas.microsoft.com/office/drawing/2014/main" id="{685257B6-2744-4EEB-BB92-968B53126BB7}"/>
              </a:ext>
            </a:extLst>
          </p:cNvPr>
          <p:cNvSpPr/>
          <p:nvPr/>
        </p:nvSpPr>
        <p:spPr>
          <a:xfrm>
            <a:off x="8393697" y="5022442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Бордер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(border)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5" name="Google Shape;163;p8">
            <a:extLst>
              <a:ext uri="{FF2B5EF4-FFF2-40B4-BE49-F238E27FC236}">
                <a16:creationId xmlns:a16="http://schemas.microsoft.com/office/drawing/2014/main" id="{0CE97599-6283-43A9-BEBE-F45005446336}"/>
              </a:ext>
            </a:extLst>
          </p:cNvPr>
          <p:cNvSpPr txBox="1"/>
          <p:nvPr/>
        </p:nvSpPr>
        <p:spPr>
          <a:xfrm>
            <a:off x="28296" y="5208492"/>
            <a:ext cx="3229422" cy="164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найнижча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сайту. Там 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є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контактні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посилання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популярні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розділи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копірайт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політика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конфіденційності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посилання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розробника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Google Shape;164;p8">
            <a:extLst>
              <a:ext uri="{FF2B5EF4-FFF2-40B4-BE49-F238E27FC236}">
                <a16:creationId xmlns:a16="http://schemas.microsoft.com/office/drawing/2014/main" id="{DFC9425B-5694-4E3F-AFEF-7B81476C495F}"/>
              </a:ext>
            </a:extLst>
          </p:cNvPr>
          <p:cNvSpPr/>
          <p:nvPr/>
        </p:nvSpPr>
        <p:spPr>
          <a:xfrm>
            <a:off x="466078" y="4862379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Підвал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footer)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7" name="Google Shape;165;p8">
            <a:extLst>
              <a:ext uri="{FF2B5EF4-FFF2-40B4-BE49-F238E27FC236}">
                <a16:creationId xmlns:a16="http://schemas.microsoft.com/office/drawing/2014/main" id="{0A1B7BAA-E082-41BD-86B6-8D270DD06F50}"/>
              </a:ext>
            </a:extLst>
          </p:cNvPr>
          <p:cNvSpPr txBox="1"/>
          <p:nvPr/>
        </p:nvSpPr>
        <p:spPr>
          <a:xfrm>
            <a:off x="3154103" y="5410594"/>
            <a:ext cx="2538617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набір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кількох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" name="Google Shape;166;p8">
            <a:extLst>
              <a:ext uri="{FF2B5EF4-FFF2-40B4-BE49-F238E27FC236}">
                <a16:creationId xmlns:a16="http://schemas.microsoft.com/office/drawing/2014/main" id="{7E413712-5788-4754-9C0B-A0928B8AE064}"/>
              </a:ext>
            </a:extLst>
          </p:cNvPr>
          <p:cNvSpPr/>
          <p:nvPr/>
        </p:nvSpPr>
        <p:spPr>
          <a:xfrm>
            <a:off x="3160090" y="5024155"/>
            <a:ext cx="230174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Галерея (</a:t>
            </a:r>
            <a:r>
              <a:rPr lang="en-US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galery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9" name="Google Shape;168;p8">
            <a:extLst>
              <a:ext uri="{FF2B5EF4-FFF2-40B4-BE49-F238E27FC236}">
                <a16:creationId xmlns:a16="http://schemas.microsoft.com/office/drawing/2014/main" id="{593B8A4D-6A71-40FC-B0CF-14B44D5E6675}"/>
              </a:ext>
            </a:extLst>
          </p:cNvPr>
          <p:cNvSpPr/>
          <p:nvPr/>
        </p:nvSpPr>
        <p:spPr>
          <a:xfrm>
            <a:off x="5692720" y="5022442"/>
            <a:ext cx="25727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Прев'ю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preview)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" name="Google Shape;173;p8">
            <a:extLst>
              <a:ext uri="{FF2B5EF4-FFF2-40B4-BE49-F238E27FC236}">
                <a16:creationId xmlns:a16="http://schemas.microsoft.com/office/drawing/2014/main" id="{E432A333-FF92-47DC-AA13-DFD8C488986E}"/>
              </a:ext>
            </a:extLst>
          </p:cNvPr>
          <p:cNvSpPr txBox="1"/>
          <p:nvPr/>
        </p:nvSpPr>
        <p:spPr>
          <a:xfrm>
            <a:off x="8584887" y="5422552"/>
            <a:ext cx="2889771" cy="11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обведення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Буває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solid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цілісний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), 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dashed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лініями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 та 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dotted (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точками).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194" name="Picture 2" descr="Элементы интерфейса">
            <a:extLst>
              <a:ext uri="{FF2B5EF4-FFF2-40B4-BE49-F238E27FC236}">
                <a16:creationId xmlns:a16="http://schemas.microsoft.com/office/drawing/2014/main" id="{C65B90A1-03BC-46F9-8635-A69F17C15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42" y="1077747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Элементы интерфейса">
            <a:extLst>
              <a:ext uri="{FF2B5EF4-FFF2-40B4-BE49-F238E27FC236}">
                <a16:creationId xmlns:a16="http://schemas.microsoft.com/office/drawing/2014/main" id="{D7E71514-4B44-47C0-A1E8-F704B98E8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143" y="1116001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Элементы интерфейса">
            <a:extLst>
              <a:ext uri="{FF2B5EF4-FFF2-40B4-BE49-F238E27FC236}">
                <a16:creationId xmlns:a16="http://schemas.microsoft.com/office/drawing/2014/main" id="{49FC5262-A74A-4471-A811-EA52F8971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232" y="1113309"/>
            <a:ext cx="9906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Элементы интерфейса">
            <a:extLst>
              <a:ext uri="{FF2B5EF4-FFF2-40B4-BE49-F238E27FC236}">
                <a16:creationId xmlns:a16="http://schemas.microsoft.com/office/drawing/2014/main" id="{1AC70E4D-9453-4A7C-B88D-D1DDBEAFD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061" y="1181080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Элементы интерфейса">
            <a:extLst>
              <a:ext uri="{FF2B5EF4-FFF2-40B4-BE49-F238E27FC236}">
                <a16:creationId xmlns:a16="http://schemas.microsoft.com/office/drawing/2014/main" id="{FA3EED63-22A8-4CC0-A4EF-539A57793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198" y="3758773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Элементы интерфейса">
            <a:extLst>
              <a:ext uri="{FF2B5EF4-FFF2-40B4-BE49-F238E27FC236}">
                <a16:creationId xmlns:a16="http://schemas.microsoft.com/office/drawing/2014/main" id="{B474939E-0E3C-4216-ADB0-08F245D47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668" y="3643274"/>
            <a:ext cx="12573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6" name="Picture 14" descr="Элементы интерфейса">
            <a:extLst>
              <a:ext uri="{FF2B5EF4-FFF2-40B4-BE49-F238E27FC236}">
                <a16:creationId xmlns:a16="http://schemas.microsoft.com/office/drawing/2014/main" id="{CC6FACFA-D7D5-4705-BEFC-E5EDC385B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170" y="3597697"/>
            <a:ext cx="942975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 descr="Элементы интерфейса">
            <a:extLst>
              <a:ext uri="{FF2B5EF4-FFF2-40B4-BE49-F238E27FC236}">
                <a16:creationId xmlns:a16="http://schemas.microsoft.com/office/drawing/2014/main" id="{7189B5F1-09D2-4531-840A-335ABB65A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997" y="3606372"/>
            <a:ext cx="942975" cy="120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021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7952960" y="2596395"/>
            <a:ext cx="4028266" cy="1241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спливаюче вікно, що блокує взаємодію користувача не тільки з елементами на даній сторінці, але і в цілому з усім браузером.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1754833" y="123530"/>
            <a:ext cx="87197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Елементи інтерфейсу </a:t>
            </a:r>
            <a:r>
              <a:rPr lang="en-GB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web-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сайту</a:t>
            </a:r>
          </a:p>
        </p:txBody>
      </p:sp>
      <p:sp>
        <p:nvSpPr>
          <p:cNvPr id="163" name="Google Shape;163;p8"/>
          <p:cNvSpPr txBox="1"/>
          <p:nvPr/>
        </p:nvSpPr>
        <p:spPr>
          <a:xfrm>
            <a:off x="2518440" y="5473439"/>
            <a:ext cx="2968669" cy="12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перенаправляє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вас за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адресою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до конкретного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вказаного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ньому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2799697" y="5065893"/>
            <a:ext cx="23481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Якір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(anchor)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4210519" y="2585539"/>
            <a:ext cx="3742441" cy="138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так само як і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акордеон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складається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заголовка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прихованого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контенту,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потрапити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зверненні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заголовка.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4698160" y="2203430"/>
            <a:ext cx="219095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Вкладки (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tabs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7981482" y="2185470"/>
            <a:ext cx="363234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Алерт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вікно </a:t>
            </a:r>
            <a:r>
              <a:rPr lang="en-US" sz="2000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(alert window)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3" name="Google Shape;157;p8">
            <a:extLst>
              <a:ext uri="{FF2B5EF4-FFF2-40B4-BE49-F238E27FC236}">
                <a16:creationId xmlns:a16="http://schemas.microsoft.com/office/drawing/2014/main" id="{0C6AF253-E1CF-4EB8-BE02-75EE202A8564}"/>
              </a:ext>
            </a:extLst>
          </p:cNvPr>
          <p:cNvSpPr txBox="1"/>
          <p:nvPr/>
        </p:nvSpPr>
        <p:spPr>
          <a:xfrm>
            <a:off x="103817" y="2585539"/>
            <a:ext cx="4106702" cy="1624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розташовується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контентом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належність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статті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товару,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тощо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конкретної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категорії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Найчастіше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натисканні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тег,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потрапите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контентом,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тег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" name="Google Shape;163;p8">
            <a:extLst>
              <a:ext uri="{FF2B5EF4-FFF2-40B4-BE49-F238E27FC236}">
                <a16:creationId xmlns:a16="http://schemas.microsoft.com/office/drawing/2014/main" id="{0CE97599-6283-43A9-BEBE-F45005446336}"/>
              </a:ext>
            </a:extLst>
          </p:cNvPr>
          <p:cNvSpPr txBox="1"/>
          <p:nvPr/>
        </p:nvSpPr>
        <p:spPr>
          <a:xfrm>
            <a:off x="6195567" y="5531082"/>
            <a:ext cx="3742441" cy="94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анімований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відтворюється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завантаження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сайту,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відео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контенту.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Google Shape;164;p8">
            <a:extLst>
              <a:ext uri="{FF2B5EF4-FFF2-40B4-BE49-F238E27FC236}">
                <a16:creationId xmlns:a16="http://schemas.microsoft.com/office/drawing/2014/main" id="{DFC9425B-5694-4E3F-AFEF-7B81476C495F}"/>
              </a:ext>
            </a:extLst>
          </p:cNvPr>
          <p:cNvSpPr/>
          <p:nvPr/>
        </p:nvSpPr>
        <p:spPr>
          <a:xfrm>
            <a:off x="6116221" y="5099481"/>
            <a:ext cx="340833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Прелоадер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</a:t>
            </a:r>
            <a:r>
              <a:rPr lang="en-US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Preloader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9" name="Google Shape;168;p8">
            <a:extLst>
              <a:ext uri="{FF2B5EF4-FFF2-40B4-BE49-F238E27FC236}">
                <a16:creationId xmlns:a16="http://schemas.microsoft.com/office/drawing/2014/main" id="{593B8A4D-6A71-40FC-B0CF-14B44D5E6675}"/>
              </a:ext>
            </a:extLst>
          </p:cNvPr>
          <p:cNvSpPr/>
          <p:nvPr/>
        </p:nvSpPr>
        <p:spPr>
          <a:xfrm>
            <a:off x="889749" y="2185470"/>
            <a:ext cx="25727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Теги</a:t>
            </a:r>
            <a:r>
              <a:rPr lang="en-US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(tags)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266" name="Picture 2" descr="Элементы интерфейса">
            <a:extLst>
              <a:ext uri="{FF2B5EF4-FFF2-40B4-BE49-F238E27FC236}">
                <a16:creationId xmlns:a16="http://schemas.microsoft.com/office/drawing/2014/main" id="{54BCEBDE-F1A2-4004-B5BB-FABDBEC89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655" y="4076475"/>
            <a:ext cx="14287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Элементы интерфейса">
            <a:extLst>
              <a:ext uri="{FF2B5EF4-FFF2-40B4-BE49-F238E27FC236}">
                <a16:creationId xmlns:a16="http://schemas.microsoft.com/office/drawing/2014/main" id="{17424890-7AE2-4516-A7E1-F42D4C55A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300" y="1154642"/>
            <a:ext cx="1428750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Элементы интерфейса">
            <a:extLst>
              <a:ext uri="{FF2B5EF4-FFF2-40B4-BE49-F238E27FC236}">
                <a16:creationId xmlns:a16="http://schemas.microsoft.com/office/drawing/2014/main" id="{80CCA7CB-A0D9-4DDC-9C16-F48454AD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52" y="1192742"/>
            <a:ext cx="1400175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Элементы интерфейса">
            <a:extLst>
              <a:ext uri="{FF2B5EF4-FFF2-40B4-BE49-F238E27FC236}">
                <a16:creationId xmlns:a16="http://schemas.microsoft.com/office/drawing/2014/main" id="{0E337098-D414-4B5F-A232-F23784BBF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264" y="877141"/>
            <a:ext cx="1228725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Элементы интерфейса">
            <a:extLst>
              <a:ext uri="{FF2B5EF4-FFF2-40B4-BE49-F238E27FC236}">
                <a16:creationId xmlns:a16="http://schemas.microsoft.com/office/drawing/2014/main" id="{9DA39A0A-E908-4271-8409-D997EE3AE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55" y="4105050"/>
            <a:ext cx="923925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114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7876" y="2982898"/>
            <a:ext cx="10804124" cy="3875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1387876" y="2982898"/>
            <a:ext cx="10799460" cy="3875102"/>
          </a:xfrm>
          <a:prstGeom prst="rect">
            <a:avLst/>
          </a:prstGeom>
          <a:solidFill>
            <a:srgbClr val="FFF0E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920677" y="809320"/>
            <a:ext cx="528481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Структура заняття</a:t>
            </a:r>
          </a:p>
        </p:txBody>
      </p:sp>
      <p:sp>
        <p:nvSpPr>
          <p:cNvPr id="115" name="Google Shape;115;p3"/>
          <p:cNvSpPr txBox="1"/>
          <p:nvPr/>
        </p:nvSpPr>
        <p:spPr>
          <a:xfrm>
            <a:off x="5916136" y="1664557"/>
            <a:ext cx="4728190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User experience (UX)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Тестування 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UX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User Interface (UI)</a:t>
            </a:r>
          </a:p>
          <a:p>
            <a:pPr marL="342900" indent="-342900">
              <a:lnSpc>
                <a:spcPct val="150000"/>
              </a:lnSpc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 інтерфейсу 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web-</a:t>
            </a: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сайту</a:t>
            </a:r>
            <a:endParaRPr lang="uk-UA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Т</a:t>
            </a: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естування </a:t>
            </a:r>
            <a:r>
              <a:rPr lang="en-US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UI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Інструменти розробки дизайну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Інструменти тестування 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UI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604" y="3938476"/>
            <a:ext cx="2055033" cy="1650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998088" y="1178709"/>
            <a:ext cx="4243216" cy="4467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Загальний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вигляд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сторінки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тут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перевіряється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цілісність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зовнішнього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досить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суб'єктивний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але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критерій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наскільки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гармонійно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приємно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виглядає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продукт, 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також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переконатись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масштабуванні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нічого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порушується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можуть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відкривати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різних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пристроїв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різними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дозволами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будь-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якому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текст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читаний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відображалися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правильно, не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наїжджали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один на одного і не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зникали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і так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далі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1828801" y="220419"/>
            <a:ext cx="8050490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Чек-лист для </a:t>
            </a:r>
            <a:r>
              <a:rPr lang="en-US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UI-</a:t>
            </a: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тестування:</a:t>
            </a:r>
          </a:p>
        </p:txBody>
      </p:sp>
      <p:sp>
        <p:nvSpPr>
          <p:cNvPr id="5" name="Google Shape;220;p14">
            <a:extLst>
              <a:ext uri="{FF2B5EF4-FFF2-40B4-BE49-F238E27FC236}">
                <a16:creationId xmlns:a16="http://schemas.microsoft.com/office/drawing/2014/main" id="{B37E989B-9E8E-429C-8204-82CCBB100BA7}"/>
              </a:ext>
            </a:extLst>
          </p:cNvPr>
          <p:cNvSpPr txBox="1"/>
          <p:nvPr/>
        </p:nvSpPr>
        <p:spPr>
          <a:xfrm>
            <a:off x="6684021" y="1178710"/>
            <a:ext cx="4243216" cy="4467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Єдиний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вигляд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для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цілісності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дуже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уніфікувати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весь дизайн.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Кольори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шрифти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поля,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іконки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зображення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сторінках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мають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стандартними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проекту.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Адже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якщо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дизайні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щось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вибивається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загальної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картини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вплинути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ставлення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продукту.</a:t>
            </a:r>
            <a:endParaRPr lang="ru-RU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033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998088" y="1178709"/>
            <a:ext cx="4243216" cy="4665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Вибір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елементів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сторінці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завжди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є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з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взаємодіяти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слід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виділяти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певним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чином. Приклад: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комп'ютері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час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наведення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курсору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інтерактивний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об'єкт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він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підсвічується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наведенні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курсору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посилання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з'являється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вікно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додатковою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інформацією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Варіантів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безліч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але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кожен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них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вимагає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перевірки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Також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переконатися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після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натискання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певний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він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виділяється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того,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знав, яка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опція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була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обрана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задіяний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1828801" y="220419"/>
            <a:ext cx="8050490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Чек-лист для </a:t>
            </a:r>
            <a:r>
              <a:rPr lang="en-US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UI-</a:t>
            </a: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тестування:</a:t>
            </a:r>
          </a:p>
        </p:txBody>
      </p:sp>
      <p:sp>
        <p:nvSpPr>
          <p:cNvPr id="5" name="Google Shape;220;p14">
            <a:extLst>
              <a:ext uri="{FF2B5EF4-FFF2-40B4-BE49-F238E27FC236}">
                <a16:creationId xmlns:a16="http://schemas.microsoft.com/office/drawing/2014/main" id="{B37E989B-9E8E-429C-8204-82CCBB100BA7}"/>
              </a:ext>
            </a:extLst>
          </p:cNvPr>
          <p:cNvSpPr txBox="1"/>
          <p:nvPr/>
        </p:nvSpPr>
        <p:spPr>
          <a:xfrm>
            <a:off x="6684021" y="1178710"/>
            <a:ext cx="4243216" cy="4467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Текст: 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 будь-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сторінці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завжди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є текст, і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йому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варто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приділити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належну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увагу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По-перше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він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повинен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містити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помилок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друкарських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помилок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інших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можливих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похибок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По-друге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текст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вирівняний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однаковими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параметрами,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загальна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картина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виглядала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цілісно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гармонійно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Також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переконатися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наскільки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буде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читати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текст 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масштабуванні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ru-RU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4656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998088" y="1178709"/>
            <a:ext cx="4243216" cy="302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Робота з полями: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поля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бувають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двох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видів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–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одні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завжди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незмінні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призначені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введення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інформації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Дуже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важливо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два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чітко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відрізнялися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один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одного,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міг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їх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сплутати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помилитися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Але 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цьому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поля одного виду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уніфікувати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дизайн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одному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стилі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ru-RU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1828801" y="220419"/>
            <a:ext cx="8050490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Чек-лист для </a:t>
            </a:r>
            <a:r>
              <a:rPr lang="en-US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UI-</a:t>
            </a: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тестування:</a:t>
            </a:r>
          </a:p>
        </p:txBody>
      </p:sp>
      <p:sp>
        <p:nvSpPr>
          <p:cNvPr id="5" name="Google Shape;220;p14">
            <a:extLst>
              <a:ext uri="{FF2B5EF4-FFF2-40B4-BE49-F238E27FC236}">
                <a16:creationId xmlns:a16="http://schemas.microsoft.com/office/drawing/2014/main" id="{B37E989B-9E8E-429C-8204-82CCBB100BA7}"/>
              </a:ext>
            </a:extLst>
          </p:cNvPr>
          <p:cNvSpPr txBox="1"/>
          <p:nvPr/>
        </p:nvSpPr>
        <p:spPr>
          <a:xfrm>
            <a:off x="6684021" y="1178710"/>
            <a:ext cx="4243216" cy="302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 err="1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Форми</a:t>
            </a:r>
            <a:r>
              <a:rPr lang="ru-RU" sz="2000" b="1" i="0" u="none" strike="noStrike" cap="none" dirty="0">
                <a:solidFill>
                  <a:srgbClr val="00B0F0"/>
                </a:solidFill>
                <a:latin typeface="Rubik"/>
                <a:ea typeface="Rubik"/>
                <a:cs typeface="Rubik"/>
                <a:sym typeface="Rubik"/>
              </a:rPr>
              <a:t>: 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роботі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формами є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безліч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елементів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варто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звернути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увагу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По-перше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вікно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форми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його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розташування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зовнішній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інше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По-друге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формі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радіокнопки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чекбокси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списки,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випадають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текстові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поля, і так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далі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елементи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повинні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відповідати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вимогам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специфікаціям</a:t>
            </a:r>
            <a:r>
              <a:rPr lang="ru-RU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ru-RU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4056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5FC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48668" y="277159"/>
            <a:ext cx="843332" cy="1677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EECCCCA3-B6A3-4F61-A288-73F8D9E9E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977" y="131975"/>
            <a:ext cx="7093924" cy="661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6FEA476-6A40-4C78-AF65-DACB2DFEB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50626"/>
              </p:ext>
            </p:extLst>
          </p:nvPr>
        </p:nvGraphicFramePr>
        <p:xfrm>
          <a:off x="289089" y="318008"/>
          <a:ext cx="11613822" cy="6221984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271528">
                  <a:extLst>
                    <a:ext uri="{9D8B030D-6E8A-4147-A177-3AD203B41FA5}">
                      <a16:colId xmlns:a16="http://schemas.microsoft.com/office/drawing/2014/main" val="2600520153"/>
                    </a:ext>
                  </a:extLst>
                </a:gridCol>
                <a:gridCol w="10342294">
                  <a:extLst>
                    <a:ext uri="{9D8B030D-6E8A-4147-A177-3AD203B41FA5}">
                      <a16:colId xmlns:a16="http://schemas.microsoft.com/office/drawing/2014/main" val="255832055"/>
                    </a:ext>
                  </a:extLst>
                </a:gridCol>
              </a:tblGrid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Test Cases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Short Description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184895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TC1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ru-RU" sz="1600" dirty="0"/>
                        <a:t>Перевірити логотип, </a:t>
                      </a:r>
                      <a:r>
                        <a:rPr lang="ru-RU" sz="1600" dirty="0" err="1"/>
                        <a:t>його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розташування</a:t>
                      </a:r>
                      <a:r>
                        <a:rPr lang="ru-RU" sz="1600" dirty="0"/>
                        <a:t> та шрифт </a:t>
                      </a:r>
                      <a:r>
                        <a:rPr lang="ru-RU" sz="1600" dirty="0" err="1"/>
                        <a:t>сторінки</a:t>
                      </a:r>
                      <a:r>
                        <a:rPr lang="ru-RU" sz="1600" dirty="0"/>
                        <a:t>.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142048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TC2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правильність</a:t>
                      </a:r>
                      <a:r>
                        <a:rPr lang="ru-RU" sz="1600" dirty="0"/>
                        <a:t> заголовка </a:t>
                      </a:r>
                      <a:r>
                        <a:rPr lang="ru-RU" sz="1600" dirty="0" err="1"/>
                        <a:t>сторінки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шрифт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467293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TC3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фокус курсора на </a:t>
                      </a:r>
                      <a:r>
                        <a:rPr lang="ru-RU" sz="1600" dirty="0" err="1"/>
                        <a:t>полі</a:t>
                      </a:r>
                      <a:r>
                        <a:rPr lang="ru-RU" sz="1600" dirty="0"/>
                        <a:t> за </a:t>
                      </a:r>
                      <a:r>
                        <a:rPr lang="ru-RU" sz="1600" dirty="0" err="1"/>
                        <a:t>промовчанням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обов'язкові</a:t>
                      </a:r>
                      <a:r>
                        <a:rPr lang="ru-RU" sz="1600" dirty="0"/>
                        <a:t> поля, натиснувши кнопку «</a:t>
                      </a:r>
                      <a:r>
                        <a:rPr lang="ru-RU" sz="1600" dirty="0" err="1"/>
                        <a:t>Далі</a:t>
                      </a:r>
                      <a:r>
                        <a:rPr lang="ru-RU" sz="1600" dirty="0"/>
                        <a:t>», доки форма </a:t>
                      </a:r>
                      <a:r>
                        <a:rPr lang="ru-RU" sz="1600" dirty="0" err="1"/>
                        <a:t>порожня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положення та вирівнювання текстового поля.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введення</a:t>
                      </a:r>
                      <a:r>
                        <a:rPr lang="ru-RU" sz="1600" dirty="0"/>
                        <a:t> як </a:t>
                      </a:r>
                      <a:r>
                        <a:rPr lang="ru-RU" sz="1600" dirty="0" err="1"/>
                        <a:t>допустимих</a:t>
                      </a:r>
                      <a:r>
                        <a:rPr lang="ru-RU" sz="1600" dirty="0"/>
                        <a:t>, так і </a:t>
                      </a:r>
                      <a:r>
                        <a:rPr lang="ru-RU" sz="1600" dirty="0" err="1"/>
                        <a:t>неприпустимих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символів</a:t>
                      </a:r>
                      <a:r>
                        <a:rPr lang="ru-RU" sz="1600" dirty="0"/>
                        <a:t> у </a:t>
                      </a:r>
                      <a:r>
                        <a:rPr lang="ru-RU" sz="1600" dirty="0" err="1"/>
                        <a:t>позначках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полів</a:t>
                      </a:r>
                      <a:r>
                        <a:rPr lang="ru-RU" sz="1600" dirty="0"/>
                        <a:t>.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544703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TC4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положення та вирівнювання текстового поля.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позначки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полів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переконайтеся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приймаються</a:t>
                      </a:r>
                      <a:r>
                        <a:rPr lang="ru-RU" sz="1600" dirty="0"/>
                        <a:t> як </a:t>
                      </a:r>
                      <a:r>
                        <a:rPr lang="ru-RU" sz="1600" dirty="0" err="1"/>
                        <a:t>допустимі</a:t>
                      </a:r>
                      <a:r>
                        <a:rPr lang="ru-RU" sz="1600" dirty="0"/>
                        <a:t>, так і </a:t>
                      </a:r>
                      <a:r>
                        <a:rPr lang="ru-RU" sz="1600" dirty="0" err="1"/>
                        <a:t>неприпустимі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324267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положення та вирівнювання текстового поля.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позначки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полів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переконайтеся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приймаються</a:t>
                      </a:r>
                      <a:r>
                        <a:rPr lang="ru-RU" sz="1600" dirty="0"/>
                        <a:t> як </a:t>
                      </a:r>
                      <a:r>
                        <a:rPr lang="ru-RU" sz="1600" dirty="0" err="1"/>
                        <a:t>допустимі</a:t>
                      </a:r>
                      <a:r>
                        <a:rPr lang="ru-RU" sz="1600" dirty="0"/>
                        <a:t>, так і </a:t>
                      </a:r>
                      <a:r>
                        <a:rPr lang="ru-RU" sz="1600" dirty="0" err="1"/>
                        <a:t>неприпустимі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541807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TC6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повідомлення про помилку, </a:t>
                      </a:r>
                      <a:r>
                        <a:rPr lang="ru-RU" sz="1600" dirty="0" err="1"/>
                        <a:t>ввівши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заборонені</a:t>
                      </a:r>
                      <a:r>
                        <a:rPr lang="ru-RU" sz="1600" dirty="0"/>
                        <a:t> та </a:t>
                      </a:r>
                      <a:r>
                        <a:rPr lang="ru-RU" sz="1600" dirty="0" err="1"/>
                        <a:t>дозволені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</a:t>
                      </a:r>
                      <a:r>
                        <a:rPr lang="ru-RU" sz="1600" dirty="0" err="1"/>
                        <a:t>правильність</a:t>
                      </a:r>
                      <a:r>
                        <a:rPr lang="ru-RU" sz="1600" dirty="0"/>
                        <a:t> повідомлення про помилку.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410681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TC7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шрифт, положення та вирівнювання тексту.</a:t>
                      </a:r>
                      <a:endParaRPr lang="en-US" sz="1600" dirty="0"/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Перевірити шрифт, положення та вирівнювання повідомлення про помилку, </a:t>
                      </a:r>
                      <a:r>
                        <a:rPr lang="ru-RU" sz="1600" dirty="0" err="1"/>
                        <a:t>коректність</a:t>
                      </a:r>
                      <a:r>
                        <a:rPr lang="ru-RU" sz="1600" dirty="0"/>
                        <a:t> тексту.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0476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3687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6FEA476-6A40-4C78-AF65-DACB2DFEB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966248"/>
              </p:ext>
            </p:extLst>
          </p:nvPr>
        </p:nvGraphicFramePr>
        <p:xfrm>
          <a:off x="180681" y="226243"/>
          <a:ext cx="11830638" cy="5809996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303607">
                  <a:extLst>
                    <a:ext uri="{9D8B030D-6E8A-4147-A177-3AD203B41FA5}">
                      <a16:colId xmlns:a16="http://schemas.microsoft.com/office/drawing/2014/main" val="2600520153"/>
                    </a:ext>
                  </a:extLst>
                </a:gridCol>
                <a:gridCol w="10527031">
                  <a:extLst>
                    <a:ext uri="{9D8B030D-6E8A-4147-A177-3AD203B41FA5}">
                      <a16:colId xmlns:a16="http://schemas.microsoft.com/office/drawing/2014/main" val="255832055"/>
                    </a:ext>
                  </a:extLst>
                </a:gridCol>
              </a:tblGrid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Test Cases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Short Description</a:t>
                      </a:r>
                      <a:endParaRPr lang="uk-UA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184895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TC8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Переконайтеся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приймаються</a:t>
                      </a:r>
                      <a:r>
                        <a:rPr lang="ru-RU" sz="1600" dirty="0"/>
                        <a:t> як </a:t>
                      </a:r>
                      <a:r>
                        <a:rPr lang="ru-RU" sz="1600" dirty="0" err="1"/>
                        <a:t>допустимі</a:t>
                      </a:r>
                      <a:r>
                        <a:rPr lang="ru-RU" sz="1600" dirty="0"/>
                        <a:t>, так і </a:t>
                      </a:r>
                      <a:r>
                        <a:rPr lang="ru-RU" sz="1600" dirty="0" err="1"/>
                        <a:t>неприпустимі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 паролю </a:t>
                      </a:r>
                      <a:r>
                        <a:rPr lang="ru-RU" sz="1600" dirty="0" err="1"/>
                        <a:t>приховуються</a:t>
                      </a:r>
                      <a:endParaRPr lang="ru-RU" sz="1600" dirty="0"/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положення та вирівнювання текстового поля.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697017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TC9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Збережіть</a:t>
                      </a:r>
                      <a:r>
                        <a:rPr lang="ru-RU" sz="1600" dirty="0"/>
                        <a:t> пароль.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Переконайтеся</a:t>
                      </a:r>
                      <a:r>
                        <a:rPr lang="ru-RU" sz="1600" dirty="0"/>
                        <a:t>,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приймаються</a:t>
                      </a:r>
                      <a:r>
                        <a:rPr lang="ru-RU" sz="1600" dirty="0"/>
                        <a:t> як </a:t>
                      </a:r>
                      <a:r>
                        <a:rPr lang="ru-RU" sz="1600" dirty="0" err="1"/>
                        <a:t>допустимі</a:t>
                      </a:r>
                      <a:r>
                        <a:rPr lang="ru-RU" sz="1600" dirty="0"/>
                        <a:t>, так і </a:t>
                      </a:r>
                      <a:r>
                        <a:rPr lang="ru-RU" sz="1600" dirty="0" err="1"/>
                        <a:t>неприпустимі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що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 паролю </a:t>
                      </a:r>
                      <a:r>
                        <a:rPr lang="ru-RU" sz="1600" dirty="0" err="1"/>
                        <a:t>приховуються</a:t>
                      </a:r>
                      <a:endParaRPr lang="ru-RU" sz="1600" dirty="0"/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положення та вирівнювання текстового поля.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384270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TC10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положення </a:t>
                      </a:r>
                      <a:r>
                        <a:rPr lang="ru-RU" sz="1600" dirty="0" err="1"/>
                        <a:t>піктограми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значок, </a:t>
                      </a:r>
                      <a:r>
                        <a:rPr lang="ru-RU" sz="1600" dirty="0" err="1"/>
                        <a:t>показує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або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приховує</a:t>
                      </a:r>
                      <a:r>
                        <a:rPr lang="ru-RU" sz="1600" dirty="0"/>
                        <a:t> пароль </a:t>
                      </a:r>
                      <a:r>
                        <a:rPr lang="ru-RU" sz="1600" dirty="0" err="1"/>
                        <a:t>користувача</a:t>
                      </a:r>
                      <a:r>
                        <a:rPr lang="ru-RU" sz="16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893494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TC11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повідомлення про помилку, </a:t>
                      </a:r>
                      <a:r>
                        <a:rPr lang="ru-RU" sz="1600" dirty="0" err="1"/>
                        <a:t>ввівши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заборонені</a:t>
                      </a:r>
                      <a:r>
                        <a:rPr lang="ru-RU" sz="1600" dirty="0"/>
                        <a:t> та </a:t>
                      </a:r>
                      <a:r>
                        <a:rPr lang="ru-RU" sz="1600" dirty="0" err="1"/>
                        <a:t>дозволені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символи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правильність</a:t>
                      </a:r>
                      <a:r>
                        <a:rPr lang="ru-RU" sz="1600" dirty="0"/>
                        <a:t> повідомлення про помилку.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507844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TC12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ru-RU" sz="1600" dirty="0"/>
                        <a:t>Протестуйте </a:t>
                      </a:r>
                      <a:r>
                        <a:rPr lang="ru-RU" sz="1600" dirty="0" err="1"/>
                        <a:t>спливаючі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вікна</a:t>
                      </a:r>
                      <a:r>
                        <a:rPr lang="ru-RU" sz="1600" dirty="0"/>
                        <a:t> та </a:t>
                      </a:r>
                      <a:r>
                        <a:rPr lang="ru-RU" sz="1600" dirty="0" err="1"/>
                        <a:t>гіперпосилання</a:t>
                      </a:r>
                      <a:r>
                        <a:rPr lang="ru-RU" sz="1600" dirty="0"/>
                        <a:t>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530101"/>
                  </a:ext>
                </a:extLst>
              </a:tr>
              <a:tr h="376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TC13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/>
                        <a:t>Протестуйте </a:t>
                      </a:r>
                      <a:r>
                        <a:rPr lang="ru-RU" sz="1600" dirty="0" err="1"/>
                        <a:t>надсилання</a:t>
                      </a:r>
                      <a:r>
                        <a:rPr lang="ru-RU" sz="1600" dirty="0"/>
                        <a:t> </a:t>
                      </a:r>
                      <a:r>
                        <a:rPr lang="ru-RU" sz="1600" dirty="0" err="1"/>
                        <a:t>даних</a:t>
                      </a:r>
                      <a:r>
                        <a:rPr lang="ru-RU" sz="1600" dirty="0"/>
                        <a:t>.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1600" dirty="0" err="1"/>
                        <a:t>Перевірте</a:t>
                      </a:r>
                      <a:r>
                        <a:rPr lang="ru-RU" sz="1600" dirty="0"/>
                        <a:t> положення та </a:t>
                      </a:r>
                      <a:r>
                        <a:rPr lang="ru-RU" sz="1600" dirty="0" err="1"/>
                        <a:t>зрозумілість</a:t>
                      </a:r>
                      <a:r>
                        <a:rPr lang="ru-RU" sz="1600" dirty="0"/>
                        <a:t> кнопки.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769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1403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/>
        </p:nvSpPr>
        <p:spPr>
          <a:xfrm>
            <a:off x="2413261" y="440553"/>
            <a:ext cx="8823489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Інструменти розробки дизайну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5512540" y="1248473"/>
            <a:ext cx="95424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da-DK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Figma </a:t>
            </a:r>
            <a:endParaRPr lang="da-DK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 txBox="1"/>
          <p:nvPr/>
        </p:nvSpPr>
        <p:spPr>
          <a:xfrm>
            <a:off x="5512540" y="1646591"/>
            <a:ext cx="6374660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екторний онлайн-сервіс розробки інтерфейсів та </a:t>
            </a:r>
            <a:r>
              <a:rPr lang="uk-UA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прототипування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можливістю організації спільної роботи. Працює у двох форматах: у браузері та як клієнтський додаток на десктопі користувача. Зберігає онлайн-версії файлів, з якими працював користувач.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ньому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прототип сайту,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інтерфейс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обговорити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редагування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колегами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реальному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5512540" y="4073028"/>
            <a:ext cx="103908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da-DK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Zeplin</a:t>
            </a:r>
            <a:endParaRPr lang="da-DK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5512540" y="4473228"/>
            <a:ext cx="637466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сервіс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спільної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роботи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між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дизайнерами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розробниками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покликаний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збільшити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швидкість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проектів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За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допомогою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Zeplin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верстальники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сайтів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фронтенд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розробники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додатків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можуть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код для верст</a:t>
            </a:r>
            <a:r>
              <a:rPr lang="uk-UA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3" name="Google Shape;143;p6" descr="D:\Beetroot_work\New site\Course images\A_web_course_header_soft_skills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2" y="1207776"/>
            <a:ext cx="4959350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/>
          <p:nvPr/>
        </p:nvSpPr>
        <p:spPr>
          <a:xfrm>
            <a:off x="3318236" y="0"/>
            <a:ext cx="5213022" cy="52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28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Інструменти </a:t>
            </a:r>
            <a:r>
              <a:rPr lang="en-US" sz="28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UI-</a:t>
            </a:r>
            <a:r>
              <a:rPr lang="uk-UA" sz="28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0E6D70C-F4D2-44F3-8244-32490B3F0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179819"/>
              </p:ext>
            </p:extLst>
          </p:nvPr>
        </p:nvGraphicFramePr>
        <p:xfrm>
          <a:off x="232527" y="524299"/>
          <a:ext cx="11726945" cy="6115785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511432">
                  <a:extLst>
                    <a:ext uri="{9D8B030D-6E8A-4147-A177-3AD203B41FA5}">
                      <a16:colId xmlns:a16="http://schemas.microsoft.com/office/drawing/2014/main" val="63904173"/>
                    </a:ext>
                  </a:extLst>
                </a:gridCol>
                <a:gridCol w="10215513">
                  <a:extLst>
                    <a:ext uri="{9D8B030D-6E8A-4147-A177-3AD203B41FA5}">
                      <a16:colId xmlns:a16="http://schemas.microsoft.com/office/drawing/2014/main" val="537837047"/>
                    </a:ext>
                  </a:extLst>
                </a:gridCol>
              </a:tblGrid>
              <a:tr h="345333">
                <a:tc>
                  <a:txBody>
                    <a:bodyPr/>
                    <a:lstStyle/>
                    <a:p>
                      <a:pPr algn="ctr"/>
                      <a:r>
                        <a:rPr lang="uk-UA" sz="1200" dirty="0"/>
                        <a:t>Назва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200" dirty="0"/>
                        <a:t>Опис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030987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WhatFont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 err="1"/>
                        <a:t>Найпростіший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спосіб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визначити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шрифти</a:t>
                      </a:r>
                      <a:r>
                        <a:rPr lang="ru-RU" sz="1200" dirty="0"/>
                        <a:t> на веб-</a:t>
                      </a:r>
                      <a:r>
                        <a:rPr lang="ru-RU" sz="1200" dirty="0" err="1"/>
                        <a:t>сторінках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069882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dirty="0"/>
                        <a:t>Pixel Perfect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 err="1"/>
                        <a:t>Дозволяє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верстальнику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досягати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точної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схожості</a:t>
                      </a:r>
                      <a:r>
                        <a:rPr lang="ru-RU" sz="1200" dirty="0"/>
                        <a:t> з макетом дизайнера. Коли проект зданий, </a:t>
                      </a:r>
                      <a:r>
                        <a:rPr lang="ru-RU" sz="1200" dirty="0" err="1"/>
                        <a:t>клієнт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бачить</a:t>
                      </a:r>
                      <a:r>
                        <a:rPr lang="ru-RU" sz="1200" dirty="0"/>
                        <a:t> те, </a:t>
                      </a:r>
                      <a:r>
                        <a:rPr lang="ru-RU" sz="1200" dirty="0" err="1"/>
                        <a:t>що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очікував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отримати</a:t>
                      </a:r>
                      <a:r>
                        <a:rPr lang="ru-RU" sz="1200" dirty="0"/>
                        <a:t>.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929117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Browserstack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Індійська хмарна платформа для тестування веб- та мобільних пристроїв, яка надає розробникам можливість тестувати свої веб-сайти та мобільні додатки в браузерах на вимогу, операційних системах і реальних мобільних пристроях.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117140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Eyedropper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 err="1"/>
                        <a:t>Збільшений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інструмент</a:t>
                      </a:r>
                      <a:r>
                        <a:rPr lang="ru-RU" sz="1200" dirty="0"/>
                        <a:t> для </a:t>
                      </a:r>
                      <a:r>
                        <a:rPr lang="ru-RU" sz="1200" dirty="0" err="1"/>
                        <a:t>піпетки</a:t>
                      </a:r>
                      <a:r>
                        <a:rPr lang="ru-RU" sz="1200" dirty="0"/>
                        <a:t> та </a:t>
                      </a:r>
                      <a:r>
                        <a:rPr lang="ru-RU" sz="1200" dirty="0" err="1"/>
                        <a:t>вибору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кольору</a:t>
                      </a:r>
                      <a:r>
                        <a:rPr lang="ru-RU" sz="1200" dirty="0"/>
                        <a:t>, </a:t>
                      </a:r>
                      <a:r>
                        <a:rPr lang="ru-RU" sz="1200" dirty="0" err="1"/>
                        <a:t>який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дозволяє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вибирати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значення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кольору</a:t>
                      </a:r>
                      <a:r>
                        <a:rPr lang="ru-RU" sz="1200" dirty="0"/>
                        <a:t> з веб-</a:t>
                      </a:r>
                      <a:r>
                        <a:rPr lang="ru-RU" sz="1200" dirty="0" err="1"/>
                        <a:t>сторінок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тощо</a:t>
                      </a:r>
                      <a:r>
                        <a:rPr lang="ru-RU" sz="1200" dirty="0"/>
                        <a:t>.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4764963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Pixie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Проста програма, яка дозволяє веб- та графічним дизайнерам поєднувати кольори. Щоб скористатися ним, просто наведіть курсор миші на колір на екрані. </a:t>
                      </a:r>
                      <a:r>
                        <a:rPr lang="en-US" sz="1200" dirty="0"/>
                        <a:t>Pixie </a:t>
                      </a:r>
                      <a:r>
                        <a:rPr lang="uk-UA" sz="1200" dirty="0"/>
                        <a:t>розповість вам значення цього кольору в різних форматах, від значень </a:t>
                      </a:r>
                      <a:r>
                        <a:rPr lang="en-US" sz="1200" dirty="0"/>
                        <a:t>CMYK, </a:t>
                      </a:r>
                      <a:r>
                        <a:rPr lang="uk-UA" sz="1200" dirty="0"/>
                        <a:t>які використовуються принтерами, до значень </a:t>
                      </a:r>
                      <a:r>
                        <a:rPr lang="uk-UA" sz="1200" dirty="0" err="1"/>
                        <a:t>шістнадцяткового</a:t>
                      </a:r>
                      <a:r>
                        <a:rPr lang="uk-UA" sz="1200" dirty="0"/>
                        <a:t>, </a:t>
                      </a:r>
                      <a:r>
                        <a:rPr lang="en-US" sz="1200" dirty="0"/>
                        <a:t>HSV, HTML </a:t>
                      </a:r>
                      <a:r>
                        <a:rPr lang="uk-UA" sz="1200" dirty="0"/>
                        <a:t>і </a:t>
                      </a:r>
                      <a:r>
                        <a:rPr lang="en-US" sz="1200" dirty="0"/>
                        <a:t>RGB.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61050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PixelZoomer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Робить </a:t>
                      </a:r>
                      <a:r>
                        <a:rPr lang="ru-RU" sz="1200" dirty="0" err="1"/>
                        <a:t>знімок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екрана</a:t>
                      </a:r>
                      <a:r>
                        <a:rPr lang="ru-RU" sz="1200" dirty="0"/>
                        <a:t> поточного веб-сайту та </a:t>
                      </a:r>
                      <a:r>
                        <a:rPr lang="ru-RU" sz="1200" dirty="0" err="1"/>
                        <a:t>надає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різні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інструменти</a:t>
                      </a:r>
                      <a:r>
                        <a:rPr lang="ru-RU" sz="1200" dirty="0"/>
                        <a:t> для </a:t>
                      </a:r>
                      <a:r>
                        <a:rPr lang="ru-RU" sz="1200" dirty="0" err="1"/>
                        <a:t>піксельного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аналізу</a:t>
                      </a:r>
                      <a:r>
                        <a:rPr lang="ru-RU" sz="1200" dirty="0"/>
                        <a:t>. Ви можете </a:t>
                      </a:r>
                      <a:r>
                        <a:rPr lang="ru-RU" sz="1200" dirty="0" err="1"/>
                        <a:t>наближати</a:t>
                      </a:r>
                      <a:r>
                        <a:rPr lang="ru-RU" sz="1200" dirty="0"/>
                        <a:t> веб-</a:t>
                      </a:r>
                      <a:r>
                        <a:rPr lang="ru-RU" sz="1200" dirty="0" err="1"/>
                        <a:t>сайти</a:t>
                      </a:r>
                      <a:r>
                        <a:rPr lang="ru-RU" sz="1200" dirty="0"/>
                        <a:t> (до 3200%), </a:t>
                      </a:r>
                      <a:r>
                        <a:rPr lang="ru-RU" sz="1200" dirty="0" err="1"/>
                        <a:t>вимірювати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відстані</a:t>
                      </a:r>
                      <a:r>
                        <a:rPr lang="ru-RU" sz="1200" dirty="0"/>
                        <a:t> та </a:t>
                      </a:r>
                      <a:r>
                        <a:rPr lang="ru-RU" sz="1200" dirty="0" err="1"/>
                        <a:t>вибирати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кольори</a:t>
                      </a:r>
                      <a:r>
                        <a:rPr lang="ru-RU" sz="1200" dirty="0"/>
                        <a:t> за </a:t>
                      </a:r>
                      <a:r>
                        <a:rPr lang="ru-RU" sz="1200" dirty="0" err="1"/>
                        <a:t>допомогою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піпетки</a:t>
                      </a:r>
                      <a:r>
                        <a:rPr lang="ru-RU" sz="1200" dirty="0"/>
                        <a:t>.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15400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MeasureIt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Надбудова, призначена для відображення мір у вікні перегляду, що полегшує процес проектування об’єктів з точними мірками. Ці інструменти надзвичайно корисні для будь-якої роботи, яка вимагає точних вимірів, включаючи архітектурні проекти, технічний дизайн та 3</a:t>
                      </a:r>
                      <a:r>
                        <a:rPr lang="en-US" sz="1200" dirty="0"/>
                        <a:t>D-</a:t>
                      </a:r>
                      <a:r>
                        <a:rPr lang="uk-UA" sz="1200" dirty="0"/>
                        <a:t>друк.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840466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Screen Calipers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Програма, яка дозволяє дизайнерам швидко та точно вимірювати будь-що на екрані комп’ютера. Програма нагадує реальні штангенциркулі, що робить програму настільки інтуїтивно зрозумілою у використанні, що не вимагає жодних інструкцій.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959738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Grammarly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Онлайн-платформа на основі штучного інтелекту для допомоги у спілкуванні англійською мовою. Підвищує якість письмового спілкування, пропонуючи рекомендації щодо правильності (граматика та механіки письма), чіткості (стислість та зрозумілість), захопливості (словниковий запас та розмаїття) та тону повідомлення (формальність, ввічливість і впевненість)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26401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Spell Checker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це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допоміжна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програма</a:t>
                      </a:r>
                      <a:r>
                        <a:rPr lang="ru-RU" sz="1200" dirty="0"/>
                        <a:t>, яка </a:t>
                      </a:r>
                      <a:r>
                        <a:rPr lang="ru-RU" sz="1200" dirty="0" err="1"/>
                        <a:t>шукає</a:t>
                      </a:r>
                      <a:r>
                        <a:rPr lang="ru-RU" sz="1200" dirty="0"/>
                        <a:t> в </a:t>
                      </a:r>
                      <a:r>
                        <a:rPr lang="ru-RU" sz="1200" dirty="0" err="1"/>
                        <a:t>тексті</a:t>
                      </a:r>
                      <a:r>
                        <a:rPr lang="ru-RU" sz="1200" dirty="0"/>
                        <a:t> документа слова, </a:t>
                      </a:r>
                      <a:r>
                        <a:rPr lang="ru-RU" sz="1200" dirty="0" err="1"/>
                        <a:t>написані</a:t>
                      </a:r>
                      <a:r>
                        <a:rPr lang="ru-RU" sz="1200" dirty="0"/>
                        <a:t> неправильно. </a:t>
                      </a:r>
                      <a:r>
                        <a:rPr lang="ru-RU" sz="1200" dirty="0" err="1"/>
                        <a:t>Знайдені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помилки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позначаються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спеціальним</a:t>
                      </a:r>
                      <a:r>
                        <a:rPr lang="ru-RU" sz="1200" dirty="0"/>
                        <a:t> чином — </a:t>
                      </a:r>
                      <a:r>
                        <a:rPr lang="ru-RU" sz="1200" dirty="0" err="1"/>
                        <a:t>зазвичай</a:t>
                      </a:r>
                      <a:r>
                        <a:rPr lang="ru-RU" sz="1200" dirty="0"/>
                        <a:t> для </a:t>
                      </a:r>
                      <a:r>
                        <a:rPr lang="ru-RU" sz="1200" dirty="0" err="1"/>
                        <a:t>цього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використовується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червоне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підкреслення</a:t>
                      </a:r>
                      <a:r>
                        <a:rPr lang="ru-RU" sz="1200" dirty="0"/>
                        <a:t>. У </a:t>
                      </a:r>
                      <a:r>
                        <a:rPr lang="ru-RU" sz="1200" dirty="0" err="1"/>
                        <a:t>деяких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випадках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користувачеві</a:t>
                      </a:r>
                      <a:r>
                        <a:rPr lang="ru-RU" sz="1200" dirty="0"/>
                        <a:t>, </a:t>
                      </a:r>
                      <a:r>
                        <a:rPr lang="ru-RU" sz="1200" dirty="0" err="1"/>
                        <a:t>окрім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зазначення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місць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можливих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помилок</a:t>
                      </a:r>
                      <a:r>
                        <a:rPr lang="ru-RU" sz="1200" dirty="0"/>
                        <a:t>, </a:t>
                      </a:r>
                      <a:r>
                        <a:rPr lang="ru-RU" sz="1200" dirty="0" err="1"/>
                        <a:t>надається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можливість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вибрати</a:t>
                      </a:r>
                      <a:r>
                        <a:rPr lang="ru-RU" sz="1200" dirty="0"/>
                        <a:t> один </a:t>
                      </a:r>
                      <a:r>
                        <a:rPr lang="ru-RU" sz="1200" dirty="0" err="1"/>
                        <a:t>із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правильних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варіантів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написання</a:t>
                      </a:r>
                      <a:r>
                        <a:rPr lang="ru-RU" sz="1200" dirty="0"/>
                        <a:t>.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8561187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Link Evaluator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200" dirty="0"/>
                        <a:t>Розширення </a:t>
                      </a:r>
                      <a:r>
                        <a:rPr lang="en-US" sz="1200" dirty="0"/>
                        <a:t>Firefox, </a:t>
                      </a:r>
                      <a:r>
                        <a:rPr lang="uk-UA" sz="1200" dirty="0"/>
                        <a:t>розроблене, щоб допомогти користувачам оцінити доступність мережевих ресурсів, пов'язаних із цією веб-сторінкою. При запуску він автоматично переходить по всіх посиланнях на поточній сторінці та оцінює відповіді кожного </a:t>
                      </a:r>
                      <a:r>
                        <a:rPr lang="en-US" sz="1200" dirty="0"/>
                        <a:t>URL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180847"/>
                  </a:ext>
                </a:extLst>
              </a:tr>
              <a:tr h="345333">
                <a:tc>
                  <a:txBody>
                    <a:bodyPr/>
                    <a:lstStyle/>
                    <a:p>
                      <a:r>
                        <a:rPr lang="en-US" sz="1200" b="1" dirty="0"/>
                        <a:t>Xenu’s link sleuth</a:t>
                      </a:r>
                      <a:endParaRPr lang="uk-UA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 err="1"/>
                        <a:t>Комп'ютерна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програма</a:t>
                      </a:r>
                      <a:r>
                        <a:rPr lang="ru-RU" sz="1200" dirty="0"/>
                        <a:t>, яка </a:t>
                      </a:r>
                      <a:r>
                        <a:rPr lang="ru-RU" sz="1200" dirty="0" err="1"/>
                        <a:t>перевіряє</a:t>
                      </a:r>
                      <a:r>
                        <a:rPr lang="ru-RU" sz="1200" dirty="0"/>
                        <a:t> веб-</a:t>
                      </a:r>
                      <a:r>
                        <a:rPr lang="ru-RU" sz="1200" dirty="0" err="1"/>
                        <a:t>сайти</a:t>
                      </a:r>
                      <a:r>
                        <a:rPr lang="ru-RU" sz="1200" dirty="0"/>
                        <a:t> на </a:t>
                      </a:r>
                      <a:r>
                        <a:rPr lang="ru-RU" sz="1200" dirty="0" err="1"/>
                        <a:t>наявність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битих</a:t>
                      </a:r>
                      <a:r>
                        <a:rPr lang="ru-RU" sz="1200" dirty="0"/>
                        <a:t> </a:t>
                      </a:r>
                      <a:r>
                        <a:rPr lang="ru-RU" sz="1200" dirty="0" err="1"/>
                        <a:t>гіперпосилань</a:t>
                      </a:r>
                      <a:endParaRPr lang="uk-U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109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4412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 rotWithShape="1">
          <a:blip r:embed="rId3">
            <a:alphaModFix/>
          </a:blip>
          <a:srcRect l="3908" t="17039" r="9075" b="25631"/>
          <a:stretch/>
        </p:blipFill>
        <p:spPr>
          <a:xfrm>
            <a:off x="1" y="0"/>
            <a:ext cx="12192000" cy="460214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>
            <a:off x="2448612" y="5225212"/>
            <a:ext cx="7294776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6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Домашнє завдання</a:t>
            </a:r>
            <a:endParaRPr lang="uk-UA"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i ux разница">
            <a:extLst>
              <a:ext uri="{FF2B5EF4-FFF2-40B4-BE49-F238E27FC236}">
                <a16:creationId xmlns:a16="http://schemas.microsoft.com/office/drawing/2014/main" id="{9729186E-2208-4700-9726-065FB1095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074" y="226243"/>
            <a:ext cx="6015551" cy="594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Design vs. user experience | User experience design, Experience design,  User experience">
            <a:extLst>
              <a:ext uri="{FF2B5EF4-FFF2-40B4-BE49-F238E27FC236}">
                <a16:creationId xmlns:a16="http://schemas.microsoft.com/office/drawing/2014/main" id="{C33BFA83-85CE-4DE6-B7A3-164DA1D00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407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470883" y="2134588"/>
            <a:ext cx="580691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UX (user </a:t>
            </a:r>
            <a:r>
              <a:rPr lang="fr-FR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experience</a:t>
            </a:r>
            <a:r>
              <a:rPr lang="fr-FR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— </a:t>
            </a:r>
            <a:r>
              <a:rPr lang="fr-FR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досвід</a:t>
            </a:r>
            <a:r>
              <a:rPr lang="fr-FR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fr-FR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користувача</a:t>
            </a:r>
            <a:r>
              <a:rPr lang="fr-FR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) 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470883" y="2758747"/>
            <a:ext cx="5592519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процес підвищення задоволеності користувачів за рахунок підвищення зручності використання, доступності та задоволення, що надається при взаємодії користувача та продукту. 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AFA8E051-19E2-4B50-9E44-10DFAC6BDCFC}"/>
              </a:ext>
            </a:extLst>
          </p:cNvPr>
          <p:cNvSpPr txBox="1"/>
          <p:nvPr/>
        </p:nvSpPr>
        <p:spPr>
          <a:xfrm>
            <a:off x="6092838" y="4440818"/>
            <a:ext cx="5592519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Для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використовуються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макети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прототипи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карта сайту.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Також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проводяться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дослідження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конкурентний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аналіз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юзабіліті-тестування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А/Б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697126" y="2183444"/>
            <a:ext cx="197065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UX </a:t>
            </a:r>
            <a:r>
              <a:rPr lang="uk-UA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дизайнер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376616" y="2722225"/>
            <a:ext cx="5845075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особ</a:t>
            </a:r>
            <a:r>
              <a:rPr lang="uk-UA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відповідає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логіку</a:t>
            </a:r>
            <a:r>
              <a:rPr lang="ru-RU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логічного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продукту. </a:t>
            </a:r>
            <a:r>
              <a:rPr lang="ru-RU" sz="16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бає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 те, як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почуваються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 </a:t>
            </a:r>
            <a:r>
              <a:rPr lang="ru-RU" sz="16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користуванні</a:t>
            </a:r>
            <a:r>
              <a:rPr lang="ru-RU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продуктом. 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AFA8E051-19E2-4B50-9E44-10DFAC6BDCFC}"/>
              </a:ext>
            </a:extLst>
          </p:cNvPr>
          <p:cNvSpPr txBox="1"/>
          <p:nvPr/>
        </p:nvSpPr>
        <p:spPr>
          <a:xfrm>
            <a:off x="3630383" y="4189968"/>
            <a:ext cx="6285945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Якщо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ваш сайт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важко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використовувати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то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будуть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розчаровані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відразу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підуть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Завдання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UX дизайнера не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допустити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такого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сценарію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194988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376616" y="2183444"/>
            <a:ext cx="43744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UX -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заснований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на 3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складових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: 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885664" y="2650748"/>
            <a:ext cx="352608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Юзабіліті-тестування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Дослідження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Потреби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AFA8E051-19E2-4B50-9E44-10DFAC6BDCFC}"/>
              </a:ext>
            </a:extLst>
          </p:cNvPr>
          <p:cNvSpPr txBox="1"/>
          <p:nvPr/>
        </p:nvSpPr>
        <p:spPr>
          <a:xfrm>
            <a:off x="5806456" y="4415968"/>
            <a:ext cx="3328117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Опитування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Теплові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карти</a:t>
            </a:r>
            <a:endParaRPr lang="en-US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Відгуки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endParaRPr lang="en-US" sz="16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A/B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endParaRPr lang="en-US" sz="16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" name="Google Shape;129;p5">
            <a:extLst>
              <a:ext uri="{FF2B5EF4-FFF2-40B4-BE49-F238E27FC236}">
                <a16:creationId xmlns:a16="http://schemas.microsoft.com/office/drawing/2014/main" id="{10E5205E-4196-4F29-884C-71317CC259FC}"/>
              </a:ext>
            </a:extLst>
          </p:cNvPr>
          <p:cNvSpPr/>
          <p:nvPr/>
        </p:nvSpPr>
        <p:spPr>
          <a:xfrm>
            <a:off x="5212567" y="3887459"/>
            <a:ext cx="33685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Методи</a:t>
            </a:r>
            <a:r>
              <a:rPr lang="ru-RU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en-US" sz="20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UX </a:t>
            </a:r>
            <a:r>
              <a:rPr lang="ru-RU" sz="2000" b="0" i="0" u="none" strike="noStrike" cap="none" dirty="0" err="1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тестування</a:t>
            </a:r>
            <a:endParaRPr lang="da-DK" sz="20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0699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818978" y="1178712"/>
            <a:ext cx="6166284" cy="146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графічне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уявлення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 те, де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натискали,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прокручували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наводили курсор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переходили по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сторінках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1574277" y="465515"/>
            <a:ext cx="415892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Теплові карти</a:t>
            </a:r>
          </a:p>
        </p:txBody>
      </p:sp>
      <p:pic>
        <p:nvPicPr>
          <p:cNvPr id="3074" name="Picture 2" descr="отображение перемещения пользователя по сайту тепловая карта касаний экрана">
            <a:extLst>
              <a:ext uri="{FF2B5EF4-FFF2-40B4-BE49-F238E27FC236}">
                <a16:creationId xmlns:a16="http://schemas.microsoft.com/office/drawing/2014/main" id="{47A0BF08-B2D0-46E3-AB31-578A73638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840" y="2325410"/>
            <a:ext cx="6954182" cy="378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4738C5-D055-4F78-93CB-99A30966D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425" y="428625"/>
            <a:ext cx="615315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7282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2243</Words>
  <Application>Microsoft Office PowerPoint</Application>
  <PresentationFormat>Widescreen</PresentationFormat>
  <Paragraphs>245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Rubik</vt:lpstr>
      <vt:lpstr>Arial</vt:lpstr>
      <vt:lpstr>Playfair Display</vt:lpstr>
      <vt:lpstr>Rubik 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Halyna Zviagintseva</cp:lastModifiedBy>
  <cp:revision>11</cp:revision>
  <dcterms:modified xsi:type="dcterms:W3CDTF">2022-10-23T23:00:55Z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0x010100B25532960B215845A521E40128AEEA1D</vt:lpwstr>
  </property>
</Properties>
</file>